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1" autoAdjust="0"/>
    <p:restoredTop sz="94660"/>
  </p:normalViewPr>
  <p:slideViewPr>
    <p:cSldViewPr snapToGrid="0">
      <p:cViewPr varScale="1">
        <p:scale>
          <a:sx n="63" d="100"/>
          <a:sy n="63" d="100"/>
        </p:scale>
        <p:origin x="58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7048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in priloženi </a:t>
            </a:r>
            <a:r>
              <a:rPr lang="pl-PL"/>
              <a:t>program </a:t>
            </a:r>
            <a:r>
              <a:t>AI Akademija. </a:t>
            </a:r>
            <a:r>
              <a:rPr lang="pl-PL"/>
              <a:t>Logotipa </a:t>
            </a:r>
            <a:r>
              <a:t>Housing </a:t>
            </a:r>
            <a:r>
              <a:rPr lang="pl-PL"/>
              <a:t>in </a:t>
            </a:r>
            <a:r>
              <a:t>MojeZnanje.si</a:t>
            </a:r>
            <a:r>
              <a:rPr lang="pl-PL"/>
              <a:t>: izvirni sliki, ki ju</a:t>
            </a:r>
            <a:r>
              <a:t> je </a:t>
            </a:r>
            <a:r>
              <a:rPr lang="pl-PL"/>
              <a:t>uporabnik priložil v zahtevi za popravek</a:t>
            </a:r>
            <a:r>
              <a:t>. Konceptualna slika</a:t>
            </a:r>
            <a:r>
              <a:rPr lang="pl-PL"/>
              <a:t> knjige</a:t>
            </a:r>
            <a:r>
              <a:t> je ustvarjena z AI.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2–3, 13. Gre za splošna tveganja iz izhodišča, ne za ugotovitve o konkretni potencialni stranki. Časovno opredelitev »prihajajoče« smo izpustili.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1, 13.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1, 13. Certifikat potrjuje opravljeno usposabljanje. Ne predstavlja samostojnega zagotovila skladnosti podjetja z vso zakonodajo.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2–3.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4–6.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6–8.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9–11.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11–13.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1, 13. Tri vprašanja in avtomatski certifikat izhajata iz uporabnikovega osnutka. Fotografija je AI-generirana ilustracija, ne dokumentarni posnetek izvedbe.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Vir: uporabnikov osnutek 12 prosojnic in priloženi »Prodajni letak – AI Akademija (Housing Co. d.o.o.) 1.pdf«, strani 1, 13. Predlagani interni naslednji koraki. Usposabljanje podpira AI pismenost in varnejšo uporabo, samo po sebi pa ne zagotavlja pravne skladnosti.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238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58050" y="1304925"/>
            <a:ext cx="4495800" cy="4495800"/>
          </a:xfrm>
          <a:prstGeom prst="rect">
            <a:avLst/>
          </a:prstGeom>
        </p:spPr>
      </p:pic>
      <p:sp>
        <p:nvSpPr>
          <p:cNvPr id="4" name="AI AKADEMIJA&#10;ZA POSLOVNE&#10;UPORABNIKE">
            <a:extLst>
              <a:ext uri="{FF2B5EF4-FFF2-40B4-BE49-F238E27FC236}">
                <a16:creationId xmlns:a16="http://schemas.microsoft.com/office/drawing/2014/main" id="{34C7F09D-F68F-45A1-B3F0-AC603477EF8E}"/>
              </a:ext>
            </a:extLst>
          </p:cNvPr>
          <p:cNvSpPr>
            <a:spLocks noGrp="1"/>
          </p:cNvSpPr>
          <p:nvPr/>
        </p:nvSpPr>
        <p:spPr>
          <a:xfrm>
            <a:off x="609600" y="1676400"/>
            <a:ext cx="7334250" cy="2238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442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442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AI AKADEMIJA</a:t>
            </a:r>
          </a:p>
          <a:p>
            <a:pPr>
              <a:defRPr sz="442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442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ZA POSLOVNE</a:t>
            </a:r>
          </a:p>
          <a:p>
            <a:pPr>
              <a:defRPr sz="442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442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UPORABNIKE</a:t>
            </a:r>
          </a:p>
        </p:txBody>
      </p:sp>
      <p:sp>
        <p:nvSpPr>
          <p:cNvPr id="5" name="Sistematična AI transformacija&#10;celotnega podjetj">
            <a:extLst>
              <a:ext uri="{FF2B5EF4-FFF2-40B4-BE49-F238E27FC236}">
                <a16:creationId xmlns:a16="http://schemas.microsoft.com/office/drawing/2014/main" id="{F5639A06-D3ED-4FA3-B7CF-82FE68F0ECAE}"/>
              </a:ext>
            </a:extLst>
          </p:cNvPr>
          <p:cNvSpPr>
            <a:spLocks noGrp="1"/>
          </p:cNvSpPr>
          <p:nvPr/>
        </p:nvSpPr>
        <p:spPr>
          <a:xfrm>
            <a:off x="609600" y="4305300"/>
            <a:ext cx="695325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0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Sistematična AI transformacija</a:t>
            </a:r>
          </a:p>
          <a:p>
            <a:pPr>
              <a:defRPr sz="2325" b="0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celotnega podjetja</a:t>
            </a:r>
          </a:p>
        </p:txBody>
      </p:sp>
      <p:sp>
        <p:nvSpPr>
          <p:cNvPr id="6" name="Učna pot 24 praktičnih delavnic">
            <a:extLst>
              <a:ext uri="{FF2B5EF4-FFF2-40B4-BE49-F238E27FC236}">
                <a16:creationId xmlns:a16="http://schemas.microsoft.com/office/drawing/2014/main" id="{63F4C8FC-E2F3-4D2C-875E-D683EFD04FBC}"/>
              </a:ext>
            </a:extLst>
          </p:cNvPr>
          <p:cNvSpPr>
            <a:spLocks noGrp="1"/>
          </p:cNvSpPr>
          <p:nvPr/>
        </p:nvSpPr>
        <p:spPr>
          <a:xfrm>
            <a:off x="609600" y="5676900"/>
            <a:ext cx="7334250" cy="3524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Učna pot 24 praktičnih delavnic</a:t>
            </a:r>
          </a:p>
        </p:txBody>
      </p:sp>
      <p:pic>
        <p:nvPicPr>
          <p:cNvPr id="7" name="Picture 6" descr="housing logo 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619125"/>
            <a:ext cx="1857375" cy="293117"/>
          </a:xfrm>
          <a:prstGeom prst="rect">
            <a:avLst/>
          </a:prstGeom>
        </p:spPr>
      </p:pic>
      <p:pic>
        <p:nvPicPr>
          <p:cNvPr id="8" name="Picture 7" descr="MZ 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5125" y="238125"/>
            <a:ext cx="1090507" cy="1066800"/>
          </a:xfrm>
          <a:prstGeom prst="rect">
            <a:avLst/>
          </a:prstGeom>
        </p:spPr>
      </p:pic>
      <p:sp>
        <p:nvSpPr>
          <p:cNvPr id="9" name="Spletna naslova">
            <a:extLst>
              <a:ext uri="{FF2B5EF4-FFF2-40B4-BE49-F238E27FC236}">
                <a16:creationId xmlns:a16="http://schemas.microsoft.com/office/drawing/2014/main" id="{2AC79744-FEF7-435C-81EA-0A4554EF2E1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</a:p>
        </p:txBody>
      </p:sp>
    </p:spTree>
    <p:extLst>
      <p:ext uri="{BB962C8B-B14F-4D97-AF65-F5344CB8AC3E}">
        <p14:creationId xmlns:p14="http://schemas.microsoft.com/office/powerpoint/2010/main" val="19079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Izzivi pri uvajanju AI">
            <a:extLst>
              <a:ext uri="{FF2B5EF4-FFF2-40B4-BE49-F238E27FC236}">
                <a16:creationId xmlns:a16="http://schemas.microsoft.com/office/drawing/2014/main" id="{7C76432E-DADB-44A0-AFD9-8BA5AA5FCB43}"/>
              </a:ext>
            </a:extLst>
          </p:cNvPr>
          <p:cNvSpPr>
            <a:spLocks noGrp="1"/>
          </p:cNvSpPr>
          <p:nvPr/>
        </p:nvSpPr>
        <p:spPr>
          <a:xfrm>
            <a:off x="609600" y="6191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Izzivi pri uvajanju AI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E159039A-E249-4669-BD8F-20E40E877EBA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3" name="AI AKADEMIJA ZA POSLOVNE UPORABNIKE">
            <a:extLst>
              <a:ext uri="{FF2B5EF4-FFF2-40B4-BE49-F238E27FC236}">
                <a16:creationId xmlns:a16="http://schemas.microsoft.com/office/drawing/2014/main" id="{2AC79744-FEF7-435C-81EA-0A4554EF2E19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02">
            <a:extLst>
              <a:ext uri="{FF2B5EF4-FFF2-40B4-BE49-F238E27FC236}">
                <a16:creationId xmlns:a16="http://schemas.microsoft.com/office/drawing/2014/main" id="{3D4C00B5-0DB3-4F49-9F5C-2DBCC1C7A235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01">
            <a:extLst>
              <a:ext uri="{FF2B5EF4-FFF2-40B4-BE49-F238E27FC236}">
                <a16:creationId xmlns:a16="http://schemas.microsoft.com/office/drawing/2014/main" id="{3257A581-D9EF-45B3-B0AB-D2F5CA4D571D}"/>
              </a:ext>
            </a:extLst>
          </p:cNvPr>
          <p:cNvSpPr>
            <a:spLocks noGrp="1"/>
          </p:cNvSpPr>
          <p:nvPr/>
        </p:nvSpPr>
        <p:spPr>
          <a:xfrm>
            <a:off x="609600" y="1971675"/>
            <a:ext cx="762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Znanje ostaja&#10;pri posameznikih">
            <a:extLst>
              <a:ext uri="{FF2B5EF4-FFF2-40B4-BE49-F238E27FC236}">
                <a16:creationId xmlns:a16="http://schemas.microsoft.com/office/drawing/2014/main" id="{5E5B9CDD-827B-419D-83B0-1897C377EC69}"/>
              </a:ext>
            </a:extLst>
          </p:cNvPr>
          <p:cNvSpPr>
            <a:spLocks noGrp="1"/>
          </p:cNvSpPr>
          <p:nvPr/>
        </p:nvSpPr>
        <p:spPr>
          <a:xfrm>
            <a:off x="1581150" y="1971675"/>
            <a:ext cx="36671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Znanje ostaja</a:t>
            </a:r>
          </a:p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pri posameznikih</a:t>
            </a:r>
          </a:p>
        </p:txBody>
      </p:sp>
      <p:sp>
        <p:nvSpPr>
          <p:cNvPr id="7" name="AI pogosto uporabljajo predvsem navdušenci.&#10;Ekip">
            <a:extLst>
              <a:ext uri="{FF2B5EF4-FFF2-40B4-BE49-F238E27FC236}">
                <a16:creationId xmlns:a16="http://schemas.microsoft.com/office/drawing/2014/main" id="{442C2261-C4B4-4F27-978F-C69F0E66F922}"/>
              </a:ext>
            </a:extLst>
          </p:cNvPr>
          <p:cNvSpPr>
            <a:spLocks noGrp="1"/>
          </p:cNvSpPr>
          <p:nvPr/>
        </p:nvSpPr>
        <p:spPr>
          <a:xfrm>
            <a:off x="5572125" y="1981200"/>
            <a:ext cx="5953125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AI pogosto uporabljajo predvsem navdušenci.</a:t>
            </a:r>
          </a:p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Ekipe potrebujejo skupne osnove.</a:t>
            </a:r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428A939F-2C4B-4B6B-92A4-FCE0086859DD}"/>
              </a:ext>
            </a:extLst>
          </p:cNvPr>
          <p:cNvSpPr>
            <a:spLocks noGrp="1"/>
          </p:cNvSpPr>
          <p:nvPr/>
        </p:nvSpPr>
        <p:spPr>
          <a:xfrm>
            <a:off x="1581150" y="3038475"/>
            <a:ext cx="99822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9" name="02">
            <a:extLst>
              <a:ext uri="{FF2B5EF4-FFF2-40B4-BE49-F238E27FC236}">
                <a16:creationId xmlns:a16="http://schemas.microsoft.com/office/drawing/2014/main" id="{8D91A63E-14F8-47A6-AF11-B97D92768453}"/>
              </a:ext>
            </a:extLst>
          </p:cNvPr>
          <p:cNvSpPr>
            <a:spLocks noGrp="1"/>
          </p:cNvSpPr>
          <p:nvPr/>
        </p:nvSpPr>
        <p:spPr>
          <a:xfrm>
            <a:off x="609600" y="3295650"/>
            <a:ext cx="762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Občutljivi podatki&#10;v javnih orodjih">
            <a:extLst>
              <a:ext uri="{FF2B5EF4-FFF2-40B4-BE49-F238E27FC236}">
                <a16:creationId xmlns:a16="http://schemas.microsoft.com/office/drawing/2014/main" id="{A2356A1E-8A2B-4B75-9968-030A0CAF24B1}"/>
              </a:ext>
            </a:extLst>
          </p:cNvPr>
          <p:cNvSpPr>
            <a:spLocks noGrp="1"/>
          </p:cNvSpPr>
          <p:nvPr/>
        </p:nvSpPr>
        <p:spPr>
          <a:xfrm>
            <a:off x="1581150" y="3295650"/>
            <a:ext cx="36671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Občutljivi podatki</a:t>
            </a:r>
          </a:p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v javnih orodjih</a:t>
            </a:r>
          </a:p>
        </p:txBody>
      </p:sp>
      <p:sp>
        <p:nvSpPr>
          <p:cNvPr id="11" name="Nenadzorovan vnos poslovnih podatkov&#10;v orodja, k">
            <a:extLst>
              <a:ext uri="{FF2B5EF4-FFF2-40B4-BE49-F238E27FC236}">
                <a16:creationId xmlns:a16="http://schemas.microsoft.com/office/drawing/2014/main" id="{4F315589-DC38-481C-A023-763073C3DE01}"/>
              </a:ext>
            </a:extLst>
          </p:cNvPr>
          <p:cNvSpPr>
            <a:spLocks noGrp="1"/>
          </p:cNvSpPr>
          <p:nvPr/>
        </p:nvSpPr>
        <p:spPr>
          <a:xfrm>
            <a:off x="5572125" y="3305175"/>
            <a:ext cx="5953125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Nenadzorovan vnos poslovnih podatkov</a:t>
            </a:r>
          </a:p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v orodja, kot je ChatGPT, ustvarja tveganja.</a:t>
            </a:r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270E22E6-0DA2-425E-A838-B85DDFED22F8}"/>
              </a:ext>
            </a:extLst>
          </p:cNvPr>
          <p:cNvSpPr>
            <a:spLocks noGrp="1"/>
          </p:cNvSpPr>
          <p:nvPr/>
        </p:nvSpPr>
        <p:spPr>
          <a:xfrm>
            <a:off x="1581150" y="4362450"/>
            <a:ext cx="99822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13" name="03">
            <a:extLst>
              <a:ext uri="{FF2B5EF4-FFF2-40B4-BE49-F238E27FC236}">
                <a16:creationId xmlns:a16="http://schemas.microsoft.com/office/drawing/2014/main" id="{AB7E125E-4F69-4238-ACB9-818603FE33C9}"/>
              </a:ext>
            </a:extLst>
          </p:cNvPr>
          <p:cNvSpPr>
            <a:spLocks noGrp="1"/>
          </p:cNvSpPr>
          <p:nvPr/>
        </p:nvSpPr>
        <p:spPr>
          <a:xfrm>
            <a:off x="609600" y="4619625"/>
            <a:ext cx="7620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Zahteve glede&#10;AI pismenosti">
            <a:extLst>
              <a:ext uri="{FF2B5EF4-FFF2-40B4-BE49-F238E27FC236}">
                <a16:creationId xmlns:a16="http://schemas.microsoft.com/office/drawing/2014/main" id="{4F63D16A-5965-477B-933F-8415A1DB680C}"/>
              </a:ext>
            </a:extLst>
          </p:cNvPr>
          <p:cNvSpPr>
            <a:spLocks noGrp="1"/>
          </p:cNvSpPr>
          <p:nvPr/>
        </p:nvSpPr>
        <p:spPr>
          <a:xfrm>
            <a:off x="1581150" y="4619625"/>
            <a:ext cx="3667125" cy="781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Zahteve glede</a:t>
            </a:r>
          </a:p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AI pismenosti</a:t>
            </a:r>
          </a:p>
        </p:txBody>
      </p:sp>
      <p:sp>
        <p:nvSpPr>
          <p:cNvPr id="15" name="EU AI Act odpira vprašanje usposobljenosti&#10;in od">
            <a:extLst>
              <a:ext uri="{FF2B5EF4-FFF2-40B4-BE49-F238E27FC236}">
                <a16:creationId xmlns:a16="http://schemas.microsoft.com/office/drawing/2014/main" id="{3615228A-55ED-435F-9A8C-C8D5409D8495}"/>
              </a:ext>
            </a:extLst>
          </p:cNvPr>
          <p:cNvSpPr>
            <a:spLocks noGrp="1"/>
          </p:cNvSpPr>
          <p:nvPr/>
        </p:nvSpPr>
        <p:spPr>
          <a:xfrm>
            <a:off x="5572125" y="4629150"/>
            <a:ext cx="5953125" cy="8286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EU AI Act odpira vprašanje usposobljenosti</a:t>
            </a:r>
          </a:p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in odgovorne uporabe AI pri delu.</a:t>
            </a:r>
          </a:p>
        </p:txBody>
      </p:sp>
    </p:spTree>
    <p:extLst>
      <p:ext uri="{BB962C8B-B14F-4D97-AF65-F5344CB8AC3E}">
        <p14:creationId xmlns:p14="http://schemas.microsoft.com/office/powerpoint/2010/main" val="1658438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I Akademija: učenje ob delu">
            <a:extLst>
              <a:ext uri="{FF2B5EF4-FFF2-40B4-BE49-F238E27FC236}">
                <a16:creationId xmlns:a16="http://schemas.microsoft.com/office/drawing/2014/main" id="{5A8B66A4-21D2-4004-8EEC-2841450FC7B7}"/>
              </a:ext>
            </a:extLst>
          </p:cNvPr>
          <p:cNvSpPr>
            <a:spLocks noGrp="1"/>
          </p:cNvSpPr>
          <p:nvPr/>
        </p:nvSpPr>
        <p:spPr>
          <a:xfrm>
            <a:off x="609600" y="6191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AI Akademija: učenje ob delu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17E8959B-3A37-411B-9498-8BDD61A9BA0C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3" name="AI AKADEMIJA ZA POSLOVNE UPORABNIKE">
            <a:extLst>
              <a:ext uri="{FF2B5EF4-FFF2-40B4-BE49-F238E27FC236}">
                <a16:creationId xmlns:a16="http://schemas.microsoft.com/office/drawing/2014/main" id="{9869164D-9B44-422D-8BEC-EF614CB2AF04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03">
            <a:extLst>
              <a:ext uri="{FF2B5EF4-FFF2-40B4-BE49-F238E27FC236}">
                <a16:creationId xmlns:a16="http://schemas.microsoft.com/office/drawing/2014/main" id="{58CD0C68-39D7-4A4E-B388-B12AD4D1030E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24">
            <a:extLst>
              <a:ext uri="{FF2B5EF4-FFF2-40B4-BE49-F238E27FC236}">
                <a16:creationId xmlns:a16="http://schemas.microsoft.com/office/drawing/2014/main" id="{057B67B2-BD5E-41FD-B21B-4CEDF705C9F2}"/>
              </a:ext>
            </a:extLst>
          </p:cNvPr>
          <p:cNvSpPr>
            <a:spLocks noGrp="1"/>
          </p:cNvSpPr>
          <p:nvPr/>
        </p:nvSpPr>
        <p:spPr>
          <a:xfrm>
            <a:off x="609600" y="1857375"/>
            <a:ext cx="4286250" cy="1485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9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99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6" name="tednov, 24 praktičnih delavnic">
            <a:extLst>
              <a:ext uri="{FF2B5EF4-FFF2-40B4-BE49-F238E27FC236}">
                <a16:creationId xmlns:a16="http://schemas.microsoft.com/office/drawing/2014/main" id="{966004CE-7CEE-4937-9EDA-EBD13468D350}"/>
              </a:ext>
            </a:extLst>
          </p:cNvPr>
          <p:cNvSpPr>
            <a:spLocks noGrp="1"/>
          </p:cNvSpPr>
          <p:nvPr/>
        </p:nvSpPr>
        <p:spPr>
          <a:xfrm>
            <a:off x="666750" y="3505200"/>
            <a:ext cx="4953000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tednov, 24 praktičnih delavnic</a:t>
            </a:r>
          </a:p>
        </p:txBody>
      </p:sp>
      <p:sp>
        <p:nvSpPr>
          <p:cNvPr id="7" name="Od osnov do napredne avtomatizacije">
            <a:extLst>
              <a:ext uri="{FF2B5EF4-FFF2-40B4-BE49-F238E27FC236}">
                <a16:creationId xmlns:a16="http://schemas.microsoft.com/office/drawing/2014/main" id="{1EB9DB63-7750-48EB-AF4D-0397B939EAFD}"/>
              </a:ext>
            </a:extLst>
          </p:cNvPr>
          <p:cNvSpPr>
            <a:spLocks noGrp="1"/>
          </p:cNvSpPr>
          <p:nvPr/>
        </p:nvSpPr>
        <p:spPr>
          <a:xfrm>
            <a:off x="666750" y="4010025"/>
            <a:ext cx="4953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Od osnov do napredne avtomatizacije</a:t>
            </a:r>
          </a:p>
        </p:txBody>
      </p:sp>
      <p:sp>
        <p:nvSpPr>
          <p:cNvPr id="8" name="45">
            <a:extLst>
              <a:ext uri="{FF2B5EF4-FFF2-40B4-BE49-F238E27FC236}">
                <a16:creationId xmlns:a16="http://schemas.microsoft.com/office/drawing/2014/main" id="{EAAC5759-4672-41DF-99B2-BF54B74C82B1}"/>
              </a:ext>
            </a:extLst>
          </p:cNvPr>
          <p:cNvSpPr>
            <a:spLocks noGrp="1"/>
          </p:cNvSpPr>
          <p:nvPr/>
        </p:nvSpPr>
        <p:spPr>
          <a:xfrm>
            <a:off x="6838950" y="1857375"/>
            <a:ext cx="3714750" cy="14859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9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99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45</a:t>
            </a:r>
          </a:p>
        </p:txBody>
      </p:sp>
      <p:sp>
        <p:nvSpPr>
          <p:cNvPr id="9" name="minut na teden">
            <a:extLst>
              <a:ext uri="{FF2B5EF4-FFF2-40B4-BE49-F238E27FC236}">
                <a16:creationId xmlns:a16="http://schemas.microsoft.com/office/drawing/2014/main" id="{1C3E57F9-6D25-4664-AA44-7EBBCBB4BB3F}"/>
              </a:ext>
            </a:extLst>
          </p:cNvPr>
          <p:cNvSpPr>
            <a:spLocks noGrp="1"/>
          </p:cNvSpPr>
          <p:nvPr/>
        </p:nvSpPr>
        <p:spPr>
          <a:xfrm>
            <a:off x="6896100" y="3505200"/>
            <a:ext cx="4191000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minut na teden</a:t>
            </a:r>
          </a:p>
        </p:txBody>
      </p:sp>
      <p:sp>
        <p:nvSpPr>
          <p:cNvPr id="10" name="Kratka srečanja, ki jih lažje&#10;vključimo v delovn">
            <a:extLst>
              <a:ext uri="{FF2B5EF4-FFF2-40B4-BE49-F238E27FC236}">
                <a16:creationId xmlns:a16="http://schemas.microsoft.com/office/drawing/2014/main" id="{46112CE3-114A-47BB-AE5F-4907551D4215}"/>
              </a:ext>
            </a:extLst>
          </p:cNvPr>
          <p:cNvSpPr>
            <a:spLocks noGrp="1"/>
          </p:cNvSpPr>
          <p:nvPr/>
        </p:nvSpPr>
        <p:spPr>
          <a:xfrm>
            <a:off x="6896100" y="4010025"/>
            <a:ext cx="4362450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Kratka srečanja, ki jih lažje</a:t>
            </a:r>
          </a:p>
          <a:p>
            <a:pPr>
              <a:def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vključimo v delovni teden</a:t>
            </a:r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6BE3F9AF-F243-4E65-AC32-1F3585049575}"/>
              </a:ext>
            </a:extLst>
          </p:cNvPr>
          <p:cNvSpPr>
            <a:spLocks noGrp="1"/>
          </p:cNvSpPr>
          <p:nvPr/>
        </p:nvSpPr>
        <p:spPr>
          <a:xfrm>
            <a:off x="609600" y="512445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12" name="Za vse ključne oddelke">
            <a:extLst>
              <a:ext uri="{FF2B5EF4-FFF2-40B4-BE49-F238E27FC236}">
                <a16:creationId xmlns:a16="http://schemas.microsoft.com/office/drawing/2014/main" id="{EB66887F-0EE4-45E2-B437-ED58037ECE7D}"/>
              </a:ext>
            </a:extLst>
          </p:cNvPr>
          <p:cNvSpPr>
            <a:spLocks noGrp="1"/>
          </p:cNvSpPr>
          <p:nvPr/>
        </p:nvSpPr>
        <p:spPr>
          <a:xfrm>
            <a:off x="609600" y="5381625"/>
            <a:ext cx="5191125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Za vse ključne oddelke</a:t>
            </a:r>
          </a:p>
        </p:txBody>
      </p:sp>
      <p:sp>
        <p:nvSpPr>
          <p:cNvPr id="13" name="V živo ali s posnetki na MojeZnanje.si">
            <a:extLst>
              <a:ext uri="{FF2B5EF4-FFF2-40B4-BE49-F238E27FC236}">
                <a16:creationId xmlns:a16="http://schemas.microsoft.com/office/drawing/2014/main" id="{E11537C2-98FE-4564-BDAF-0F9C6224357B}"/>
              </a:ext>
            </a:extLst>
          </p:cNvPr>
          <p:cNvSpPr>
            <a:spLocks noGrp="1"/>
          </p:cNvSpPr>
          <p:nvPr/>
        </p:nvSpPr>
        <p:spPr>
          <a:xfrm>
            <a:off x="5905500" y="5410200"/>
            <a:ext cx="561975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V živo ali s posnetki na MojeZnanje.si</a:t>
            </a:r>
          </a:p>
        </p:txBody>
      </p:sp>
    </p:spTree>
    <p:extLst>
      <p:ext uri="{BB962C8B-B14F-4D97-AF65-F5344CB8AC3E}">
        <p14:creationId xmlns:p14="http://schemas.microsoft.com/office/powerpoint/2010/main" val="1281458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rednost za HR in vodstvo">
            <a:extLst>
              <a:ext uri="{FF2B5EF4-FFF2-40B4-BE49-F238E27FC236}">
                <a16:creationId xmlns:a16="http://schemas.microsoft.com/office/drawing/2014/main" id="{CF683D9B-B339-4A7A-8CF0-DC9037D43153}"/>
              </a:ext>
            </a:extLst>
          </p:cNvPr>
          <p:cNvSpPr>
            <a:spLocks noGrp="1"/>
          </p:cNvSpPr>
          <p:nvPr/>
        </p:nvSpPr>
        <p:spPr>
          <a:xfrm>
            <a:off x="609600" y="6191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Vrednost za HR in vodstvo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3161F527-4FC9-4D54-B550-22BA8B8C4F21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3" name="AI AKADEMIJA ZA POSLOVNE UPORABNIKE">
            <a:extLst>
              <a:ext uri="{FF2B5EF4-FFF2-40B4-BE49-F238E27FC236}">
                <a16:creationId xmlns:a16="http://schemas.microsoft.com/office/drawing/2014/main" id="{7965EC4D-3867-4C43-B9D7-800B3553196F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04">
            <a:extLst>
              <a:ext uri="{FF2B5EF4-FFF2-40B4-BE49-F238E27FC236}">
                <a16:creationId xmlns:a16="http://schemas.microsoft.com/office/drawing/2014/main" id="{FE7237D0-D43F-4103-94B8-B0500CA1CDDF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Sistematičen razvoj&#10;kompetenc">
            <a:extLst>
              <a:ext uri="{FF2B5EF4-FFF2-40B4-BE49-F238E27FC236}">
                <a16:creationId xmlns:a16="http://schemas.microsoft.com/office/drawing/2014/main" id="{CDBF3916-FA1E-41E2-A821-51DE0F9793AE}"/>
              </a:ext>
            </a:extLst>
          </p:cNvPr>
          <p:cNvSpPr>
            <a:spLocks noGrp="1"/>
          </p:cNvSpPr>
          <p:nvPr/>
        </p:nvSpPr>
        <p:spPr>
          <a:xfrm>
            <a:off x="609600" y="2019300"/>
            <a:ext cx="52197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9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Sistematičen razvoj</a:t>
            </a:r>
          </a:p>
          <a:p>
            <a:pPr>
              <a:defRPr sz="29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kompetenc</a:t>
            </a:r>
          </a:p>
        </p:txBody>
      </p:sp>
      <p:sp>
        <p:nvSpPr>
          <p:cNvPr id="6" name="Skupna učna pot za različne ravni&#10;predznanja in ">
            <a:extLst>
              <a:ext uri="{FF2B5EF4-FFF2-40B4-BE49-F238E27FC236}">
                <a16:creationId xmlns:a16="http://schemas.microsoft.com/office/drawing/2014/main" id="{10A06116-943F-487B-9B91-B6721770BE4B}"/>
              </a:ext>
            </a:extLst>
          </p:cNvPr>
          <p:cNvSpPr>
            <a:spLocks noGrp="1"/>
          </p:cNvSpPr>
          <p:nvPr/>
        </p:nvSpPr>
        <p:spPr>
          <a:xfrm>
            <a:off x="609600" y="3286125"/>
            <a:ext cx="5143500" cy="942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Skupna učna pot za različne ravni</a:t>
            </a:r>
          </a:p>
          <a:p>
            <a:pPr>
              <a:defRPr sz="20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predznanja in poslovne vloge.</a:t>
            </a:r>
          </a:p>
        </p:txBody>
      </p:sp>
      <p:sp>
        <p:nvSpPr>
          <p:cNvPr id="7" name="Osnove, uporaba pri delu in&#10;postopno nadgrajevan">
            <a:extLst>
              <a:ext uri="{FF2B5EF4-FFF2-40B4-BE49-F238E27FC236}">
                <a16:creationId xmlns:a16="http://schemas.microsoft.com/office/drawing/2014/main" id="{72ADBD76-7BA3-4541-B365-0FFB888552B5}"/>
              </a:ext>
            </a:extLst>
          </p:cNvPr>
          <p:cNvSpPr>
            <a:spLocks noGrp="1"/>
          </p:cNvSpPr>
          <p:nvPr/>
        </p:nvSpPr>
        <p:spPr>
          <a:xfrm>
            <a:off x="609600" y="4495800"/>
            <a:ext cx="5143500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Osnove, uporaba pri delu in</a:t>
            </a:r>
          </a:p>
          <a:p>
            <a:pPr>
              <a:defRPr sz="195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postopno nadgrajevanje znanja.</a:t>
            </a:r>
          </a:p>
        </p:txBody>
      </p:sp>
      <p:sp>
        <p:nvSpPr>
          <p:cNvPr id="8" name="Merljiv napredek">
            <a:extLst>
              <a:ext uri="{FF2B5EF4-FFF2-40B4-BE49-F238E27FC236}">
                <a16:creationId xmlns:a16="http://schemas.microsoft.com/office/drawing/2014/main" id="{C248588A-E3E7-4998-980D-D5134617DC5B}"/>
              </a:ext>
            </a:extLst>
          </p:cNvPr>
          <p:cNvSpPr>
            <a:spLocks noGrp="1"/>
          </p:cNvSpPr>
          <p:nvPr/>
        </p:nvSpPr>
        <p:spPr>
          <a:xfrm>
            <a:off x="6858000" y="2019300"/>
            <a:ext cx="457200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Merljiv napredek</a:t>
            </a:r>
          </a:p>
        </p:txBody>
      </p:sp>
      <p:sp>
        <p:nvSpPr>
          <p:cNvPr id="9" name="Preizkus znanja po vsaki delavnici&#10;omogoča sprem">
            <a:extLst>
              <a:ext uri="{FF2B5EF4-FFF2-40B4-BE49-F238E27FC236}">
                <a16:creationId xmlns:a16="http://schemas.microsoft.com/office/drawing/2014/main" id="{F5A024C0-1625-4D92-846B-3284CF2C3A22}"/>
              </a:ext>
            </a:extLst>
          </p:cNvPr>
          <p:cNvSpPr>
            <a:spLocks noGrp="1"/>
          </p:cNvSpPr>
          <p:nvPr/>
        </p:nvSpPr>
        <p:spPr>
          <a:xfrm>
            <a:off x="6858000" y="2628900"/>
            <a:ext cx="4572000" cy="1066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Preizkus znanja po vsaki delavnici</a:t>
            </a:r>
          </a:p>
          <a:p>
            <a:pPr>
              <a:defRPr sz="1875" b="0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omogoča spremljanje usvajanja vsebin.</a:t>
            </a:r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BC16A063-B8C9-43DD-AFD6-B99C28B6B431}"/>
              </a:ext>
            </a:extLst>
          </p:cNvPr>
          <p:cNvSpPr>
            <a:spLocks noGrp="1"/>
          </p:cNvSpPr>
          <p:nvPr/>
        </p:nvSpPr>
        <p:spPr>
          <a:xfrm>
            <a:off x="6858000" y="3933825"/>
            <a:ext cx="47244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11" name="Dokazila o usposabljanju">
            <a:extLst>
              <a:ext uri="{FF2B5EF4-FFF2-40B4-BE49-F238E27FC236}">
                <a16:creationId xmlns:a16="http://schemas.microsoft.com/office/drawing/2014/main" id="{DFB89E1D-D2F2-4D58-ABB0-E5862301726E}"/>
              </a:ext>
            </a:extLst>
          </p:cNvPr>
          <p:cNvSpPr>
            <a:spLocks noGrp="1"/>
          </p:cNvSpPr>
          <p:nvPr/>
        </p:nvSpPr>
        <p:spPr>
          <a:xfrm>
            <a:off x="6858000" y="4248150"/>
            <a:ext cx="4724400" cy="4857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2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Dokazila o usposabljanju</a:t>
            </a:r>
          </a:p>
        </p:txBody>
      </p:sp>
      <p:sp>
        <p:nvSpPr>
          <p:cNvPr id="12" name="Osebni certifikati podpirajo&#10;evidenco izobraževa">
            <a:extLst>
              <a:ext uri="{FF2B5EF4-FFF2-40B4-BE49-F238E27FC236}">
                <a16:creationId xmlns:a16="http://schemas.microsoft.com/office/drawing/2014/main" id="{5FCB5A4F-7DC8-4F1B-BFBB-6B951D6EB825}"/>
              </a:ext>
            </a:extLst>
          </p:cNvPr>
          <p:cNvSpPr>
            <a:spLocks noGrp="1"/>
          </p:cNvSpPr>
          <p:nvPr/>
        </p:nvSpPr>
        <p:spPr>
          <a:xfrm>
            <a:off x="6858000" y="4876800"/>
            <a:ext cx="4648200" cy="9429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0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Osebni certifikati podpirajo</a:t>
            </a:r>
          </a:p>
          <a:p>
            <a:pPr>
              <a:defRPr sz="1875" b="0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evidenco izobraževanj v HR.</a:t>
            </a:r>
          </a:p>
        </p:txBody>
      </p:sp>
    </p:spTree>
    <p:extLst>
      <p:ext uri="{BB962C8B-B14F-4D97-AF65-F5344CB8AC3E}">
        <p14:creationId xmlns:p14="http://schemas.microsoft.com/office/powerpoint/2010/main" val="1126764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Učna pot v štirih sklopih">
            <a:extLst>
              <a:ext uri="{FF2B5EF4-FFF2-40B4-BE49-F238E27FC236}">
                <a16:creationId xmlns:a16="http://schemas.microsoft.com/office/drawing/2014/main" id="{6FC133A6-AE17-4545-9381-F556F0F3B340}"/>
              </a:ext>
            </a:extLst>
          </p:cNvPr>
          <p:cNvSpPr>
            <a:spLocks noGrp="1"/>
          </p:cNvSpPr>
          <p:nvPr/>
        </p:nvSpPr>
        <p:spPr>
          <a:xfrm>
            <a:off x="609600" y="6191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Učna pot v štirih sklopih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FBE8CF47-6B0E-4CF7-9691-F96327E2C4F2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3" name="AI AKADEMIJA ZA POSLOVNE UPORABNIKE">
            <a:extLst>
              <a:ext uri="{FF2B5EF4-FFF2-40B4-BE49-F238E27FC236}">
                <a16:creationId xmlns:a16="http://schemas.microsoft.com/office/drawing/2014/main" id="{9F6B5933-8050-42C2-B88A-4D585FA26C8C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05">
            <a:extLst>
              <a:ext uri="{FF2B5EF4-FFF2-40B4-BE49-F238E27FC236}">
                <a16:creationId xmlns:a16="http://schemas.microsoft.com/office/drawing/2014/main" id="{D282EC46-5CBA-4A90-9BA2-DD6815D886A1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4">
            <a:extLst>
              <a:ext uri="{FF2B5EF4-FFF2-40B4-BE49-F238E27FC236}">
                <a16:creationId xmlns:a16="http://schemas.microsoft.com/office/drawing/2014/main" id="{C6BD819F-B238-44C2-8ADB-EFF7CA9B237E}"/>
              </a:ext>
            </a:extLst>
          </p:cNvPr>
          <p:cNvSpPr>
            <a:spLocks noGrp="1"/>
          </p:cNvSpPr>
          <p:nvPr/>
        </p:nvSpPr>
        <p:spPr>
          <a:xfrm>
            <a:off x="609600" y="1971675"/>
            <a:ext cx="2428875" cy="1390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84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6" name="Temelji&#10;in varnost">
            <a:extLst>
              <a:ext uri="{FF2B5EF4-FFF2-40B4-BE49-F238E27FC236}">
                <a16:creationId xmlns:a16="http://schemas.microsoft.com/office/drawing/2014/main" id="{C9F6FD59-93B4-4AC7-BB9F-B2C6366478E6}"/>
              </a:ext>
            </a:extLst>
          </p:cNvPr>
          <p:cNvSpPr>
            <a:spLocks noGrp="1"/>
          </p:cNvSpPr>
          <p:nvPr/>
        </p:nvSpPr>
        <p:spPr>
          <a:xfrm>
            <a:off x="609600" y="3667125"/>
            <a:ext cx="247650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Temelji</a:t>
            </a:r>
          </a:p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in varnost</a:t>
            </a:r>
          </a:p>
        </p:txBody>
      </p:sp>
      <p:sp>
        <p:nvSpPr>
          <p:cNvPr id="7" name="Delavnice 01–04">
            <a:extLst>
              <a:ext uri="{FF2B5EF4-FFF2-40B4-BE49-F238E27FC236}">
                <a16:creationId xmlns:a16="http://schemas.microsoft.com/office/drawing/2014/main" id="{09C94457-E5EC-4667-BBEF-7B96A5B5D3AF}"/>
              </a:ext>
            </a:extLst>
          </p:cNvPr>
          <p:cNvSpPr>
            <a:spLocks noGrp="1"/>
          </p:cNvSpPr>
          <p:nvPr/>
        </p:nvSpPr>
        <p:spPr>
          <a:xfrm>
            <a:off x="609600" y="4981575"/>
            <a:ext cx="2562225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Delavnice 01–04</a:t>
            </a:r>
          </a:p>
        </p:txBody>
      </p:sp>
      <p:sp>
        <p:nvSpPr>
          <p:cNvPr id="8" name="5">
            <a:extLst>
              <a:ext uri="{FF2B5EF4-FFF2-40B4-BE49-F238E27FC236}">
                <a16:creationId xmlns:a16="http://schemas.microsoft.com/office/drawing/2014/main" id="{2CC57368-0C2B-4BAB-9C4B-FF49185AB6CC}"/>
              </a:ext>
            </a:extLst>
          </p:cNvPr>
          <p:cNvSpPr>
            <a:spLocks noGrp="1"/>
          </p:cNvSpPr>
          <p:nvPr/>
        </p:nvSpPr>
        <p:spPr>
          <a:xfrm>
            <a:off x="3400425" y="1971675"/>
            <a:ext cx="2428875" cy="1390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84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9" name="Podatki&#10;in poročanje">
            <a:extLst>
              <a:ext uri="{FF2B5EF4-FFF2-40B4-BE49-F238E27FC236}">
                <a16:creationId xmlns:a16="http://schemas.microsoft.com/office/drawing/2014/main" id="{8972C7BC-9B88-4CC0-80F9-C22E3F0E87BC}"/>
              </a:ext>
            </a:extLst>
          </p:cNvPr>
          <p:cNvSpPr>
            <a:spLocks noGrp="1"/>
          </p:cNvSpPr>
          <p:nvPr/>
        </p:nvSpPr>
        <p:spPr>
          <a:xfrm>
            <a:off x="3400425" y="3667125"/>
            <a:ext cx="247650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Podatki</a:t>
            </a:r>
          </a:p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in poročanje</a:t>
            </a:r>
          </a:p>
        </p:txBody>
      </p:sp>
      <p:sp>
        <p:nvSpPr>
          <p:cNvPr id="10" name="Delavnice 05–09">
            <a:extLst>
              <a:ext uri="{FF2B5EF4-FFF2-40B4-BE49-F238E27FC236}">
                <a16:creationId xmlns:a16="http://schemas.microsoft.com/office/drawing/2014/main" id="{21058B3A-7AC6-4005-A93C-FF8DB0376F7E}"/>
              </a:ext>
            </a:extLst>
          </p:cNvPr>
          <p:cNvSpPr>
            <a:spLocks noGrp="1"/>
          </p:cNvSpPr>
          <p:nvPr/>
        </p:nvSpPr>
        <p:spPr>
          <a:xfrm>
            <a:off x="3400425" y="4981575"/>
            <a:ext cx="2562225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Delavnice 05–09</a:t>
            </a:r>
          </a:p>
        </p:txBody>
      </p:sp>
      <p:sp>
        <p:nvSpPr>
          <p:cNvPr id="11" name="10">
            <a:extLst>
              <a:ext uri="{FF2B5EF4-FFF2-40B4-BE49-F238E27FC236}">
                <a16:creationId xmlns:a16="http://schemas.microsoft.com/office/drawing/2014/main" id="{851162DB-E117-45BD-8FE6-04DF91E33CF2}"/>
              </a:ext>
            </a:extLst>
          </p:cNvPr>
          <p:cNvSpPr>
            <a:spLocks noGrp="1"/>
          </p:cNvSpPr>
          <p:nvPr/>
        </p:nvSpPr>
        <p:spPr>
          <a:xfrm>
            <a:off x="6191250" y="1971675"/>
            <a:ext cx="2428875" cy="1390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84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12" name="AI po&#10;oddelkih">
            <a:extLst>
              <a:ext uri="{FF2B5EF4-FFF2-40B4-BE49-F238E27FC236}">
                <a16:creationId xmlns:a16="http://schemas.microsoft.com/office/drawing/2014/main" id="{A1C7FC96-3E04-493B-8569-2798564CE017}"/>
              </a:ext>
            </a:extLst>
          </p:cNvPr>
          <p:cNvSpPr>
            <a:spLocks noGrp="1"/>
          </p:cNvSpPr>
          <p:nvPr/>
        </p:nvSpPr>
        <p:spPr>
          <a:xfrm>
            <a:off x="6191250" y="3667125"/>
            <a:ext cx="247650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AI po</a:t>
            </a:r>
          </a:p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oddelkih</a:t>
            </a:r>
          </a:p>
        </p:txBody>
      </p:sp>
      <p:sp>
        <p:nvSpPr>
          <p:cNvPr id="13" name="Delavnice 10–19">
            <a:extLst>
              <a:ext uri="{FF2B5EF4-FFF2-40B4-BE49-F238E27FC236}">
                <a16:creationId xmlns:a16="http://schemas.microsoft.com/office/drawing/2014/main" id="{4981010F-68AD-40AC-938A-B8B6C5209759}"/>
              </a:ext>
            </a:extLst>
          </p:cNvPr>
          <p:cNvSpPr>
            <a:spLocks noGrp="1"/>
          </p:cNvSpPr>
          <p:nvPr/>
        </p:nvSpPr>
        <p:spPr>
          <a:xfrm>
            <a:off x="6191250" y="4981575"/>
            <a:ext cx="2562225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Delavnice 10–19</a:t>
            </a:r>
          </a:p>
        </p:txBody>
      </p:sp>
      <p:sp>
        <p:nvSpPr>
          <p:cNvPr id="14" name="5">
            <a:extLst>
              <a:ext uri="{FF2B5EF4-FFF2-40B4-BE49-F238E27FC236}">
                <a16:creationId xmlns:a16="http://schemas.microsoft.com/office/drawing/2014/main" id="{792CF7AF-91FC-446E-9401-EBC4F51F46CF}"/>
              </a:ext>
            </a:extLst>
          </p:cNvPr>
          <p:cNvSpPr>
            <a:spLocks noGrp="1"/>
          </p:cNvSpPr>
          <p:nvPr/>
        </p:nvSpPr>
        <p:spPr>
          <a:xfrm>
            <a:off x="8982075" y="1971675"/>
            <a:ext cx="2428875" cy="1390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84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5" name="Procesi&#10;in prihodnost">
            <a:extLst>
              <a:ext uri="{FF2B5EF4-FFF2-40B4-BE49-F238E27FC236}">
                <a16:creationId xmlns:a16="http://schemas.microsoft.com/office/drawing/2014/main" id="{EEAC16A2-ACC3-4E2B-9F58-E306C195DF1F}"/>
              </a:ext>
            </a:extLst>
          </p:cNvPr>
          <p:cNvSpPr>
            <a:spLocks noGrp="1"/>
          </p:cNvSpPr>
          <p:nvPr/>
        </p:nvSpPr>
        <p:spPr>
          <a:xfrm>
            <a:off x="8982075" y="3667125"/>
            <a:ext cx="2476500" cy="8763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Procesi</a:t>
            </a:r>
          </a:p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in prihodnost</a:t>
            </a:r>
          </a:p>
        </p:txBody>
      </p:sp>
      <p:sp>
        <p:nvSpPr>
          <p:cNvPr id="16" name="Delavnice 20–24">
            <a:extLst>
              <a:ext uri="{FF2B5EF4-FFF2-40B4-BE49-F238E27FC236}">
                <a16:creationId xmlns:a16="http://schemas.microsoft.com/office/drawing/2014/main" id="{F7AB9521-BE68-4191-8398-C0F49A18D718}"/>
              </a:ext>
            </a:extLst>
          </p:cNvPr>
          <p:cNvSpPr>
            <a:spLocks noGrp="1"/>
          </p:cNvSpPr>
          <p:nvPr/>
        </p:nvSpPr>
        <p:spPr>
          <a:xfrm>
            <a:off x="8982075" y="4981575"/>
            <a:ext cx="2562225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Delavnice 20–24</a:t>
            </a:r>
          </a:p>
        </p:txBody>
      </p:sp>
    </p:spTree>
    <p:extLst>
      <p:ext uri="{BB962C8B-B14F-4D97-AF65-F5344CB8AC3E}">
        <p14:creationId xmlns:p14="http://schemas.microsoft.com/office/powerpoint/2010/main" val="211118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KLOP 1     4 DELAVNICE">
            <a:extLst>
              <a:ext uri="{FF2B5EF4-FFF2-40B4-BE49-F238E27FC236}">
                <a16:creationId xmlns:a16="http://schemas.microsoft.com/office/drawing/2014/main" id="{25396A95-9B8E-40B4-89D9-80C623D2ED08}"/>
              </a:ext>
            </a:extLst>
          </p:cNvPr>
          <p:cNvSpPr>
            <a:spLocks noGrp="1"/>
          </p:cNvSpPr>
          <p:nvPr/>
        </p:nvSpPr>
        <p:spPr>
          <a:xfrm>
            <a:off x="609600" y="390525"/>
            <a:ext cx="109347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SKLOP 1     4 DELAVNICE</a:t>
            </a:r>
          </a:p>
        </p:txBody>
      </p:sp>
      <p:sp>
        <p:nvSpPr>
          <p:cNvPr id="2" name="Temelji in varnost">
            <a:extLst>
              <a:ext uri="{FF2B5EF4-FFF2-40B4-BE49-F238E27FC236}">
                <a16:creationId xmlns:a16="http://schemas.microsoft.com/office/drawing/2014/main" id="{11CBCA0D-2A04-4D26-9D76-E2BF9079971F}"/>
              </a:ext>
            </a:extLst>
          </p:cNvPr>
          <p:cNvSpPr>
            <a:spLocks noGrp="1"/>
          </p:cNvSpPr>
          <p:nvPr/>
        </p:nvSpPr>
        <p:spPr>
          <a:xfrm>
            <a:off x="609600" y="8096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Temelji in varnost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C03143B-4B5C-4704-AC71-09068BDAE9A4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4" name="AI AKADEMIJA ZA POSLOVNE UPORABNIKE">
            <a:extLst>
              <a:ext uri="{FF2B5EF4-FFF2-40B4-BE49-F238E27FC236}">
                <a16:creationId xmlns:a16="http://schemas.microsoft.com/office/drawing/2014/main" id="{A753FDCE-45D7-488C-AD5B-3EA4878AAA1A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06">
            <a:extLst>
              <a:ext uri="{FF2B5EF4-FFF2-40B4-BE49-F238E27FC236}">
                <a16:creationId xmlns:a16="http://schemas.microsoft.com/office/drawing/2014/main" id="{D6514339-E9F9-48B0-9588-F642F49AF41E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" name="01">
            <a:extLst>
              <a:ext uri="{FF2B5EF4-FFF2-40B4-BE49-F238E27FC236}">
                <a16:creationId xmlns:a16="http://schemas.microsoft.com/office/drawing/2014/main" id="{D71B15AD-C65C-429B-8DE5-130E50700A90}"/>
              </a:ext>
            </a:extLst>
          </p:cNvPr>
          <p:cNvSpPr>
            <a:spLocks noGrp="1"/>
          </p:cNvSpPr>
          <p:nvPr/>
        </p:nvSpPr>
        <p:spPr>
          <a:xfrm>
            <a:off x="609600" y="2152650"/>
            <a:ext cx="83820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AI pri vsakodnevnem delu">
            <a:extLst>
              <a:ext uri="{FF2B5EF4-FFF2-40B4-BE49-F238E27FC236}">
                <a16:creationId xmlns:a16="http://schemas.microsoft.com/office/drawing/2014/main" id="{FCC96C5F-E53A-46D9-B962-66FBF41F1262}"/>
              </a:ext>
            </a:extLst>
          </p:cNvPr>
          <p:cNvSpPr>
            <a:spLocks noGrp="1"/>
          </p:cNvSpPr>
          <p:nvPr/>
        </p:nvSpPr>
        <p:spPr>
          <a:xfrm>
            <a:off x="609600" y="2838450"/>
            <a:ext cx="51625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AI pri vsakodnevnem delu</a:t>
            </a:r>
          </a:p>
        </p:txBody>
      </p:sp>
      <p:sp>
        <p:nvSpPr>
          <p:cNvPr id="8" name="Kje začeti in katere naloge izbrati">
            <a:extLst>
              <a:ext uri="{FF2B5EF4-FFF2-40B4-BE49-F238E27FC236}">
                <a16:creationId xmlns:a16="http://schemas.microsoft.com/office/drawing/2014/main" id="{FA2C697B-AEE1-42FB-9256-4AAF29E567CB}"/>
              </a:ext>
            </a:extLst>
          </p:cNvPr>
          <p:cNvSpPr>
            <a:spLocks noGrp="1"/>
          </p:cNvSpPr>
          <p:nvPr/>
        </p:nvSpPr>
        <p:spPr>
          <a:xfrm>
            <a:off x="609600" y="3371850"/>
            <a:ext cx="516255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Kje začeti in katere naloge izbrati</a:t>
            </a:r>
          </a:p>
        </p:txBody>
      </p:sp>
      <p:sp>
        <p:nvSpPr>
          <p:cNvPr id="9" name="02">
            <a:extLst>
              <a:ext uri="{FF2B5EF4-FFF2-40B4-BE49-F238E27FC236}">
                <a16:creationId xmlns:a16="http://schemas.microsoft.com/office/drawing/2014/main" id="{9C26536D-D609-4235-83D1-40BE914A58B3}"/>
              </a:ext>
            </a:extLst>
          </p:cNvPr>
          <p:cNvSpPr>
            <a:spLocks noGrp="1"/>
          </p:cNvSpPr>
          <p:nvPr/>
        </p:nvSpPr>
        <p:spPr>
          <a:xfrm>
            <a:off x="6248400" y="2152650"/>
            <a:ext cx="83820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Učinkoviti prompti">
            <a:extLst>
              <a:ext uri="{FF2B5EF4-FFF2-40B4-BE49-F238E27FC236}">
                <a16:creationId xmlns:a16="http://schemas.microsoft.com/office/drawing/2014/main" id="{73E14A63-1532-4CF2-8B70-0790A3C95B61}"/>
              </a:ext>
            </a:extLst>
          </p:cNvPr>
          <p:cNvSpPr>
            <a:spLocks noGrp="1"/>
          </p:cNvSpPr>
          <p:nvPr/>
        </p:nvSpPr>
        <p:spPr>
          <a:xfrm>
            <a:off x="6248400" y="2838450"/>
            <a:ext cx="51625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Učinkoviti prompti</a:t>
            </a:r>
          </a:p>
        </p:txBody>
      </p:sp>
      <p:sp>
        <p:nvSpPr>
          <p:cNvPr id="11" name="Jasna navodila in preverjanje odgovorov">
            <a:extLst>
              <a:ext uri="{FF2B5EF4-FFF2-40B4-BE49-F238E27FC236}">
                <a16:creationId xmlns:a16="http://schemas.microsoft.com/office/drawing/2014/main" id="{D92C62E2-383C-4C83-AAE8-35C0798AED39}"/>
              </a:ext>
            </a:extLst>
          </p:cNvPr>
          <p:cNvSpPr>
            <a:spLocks noGrp="1"/>
          </p:cNvSpPr>
          <p:nvPr/>
        </p:nvSpPr>
        <p:spPr>
          <a:xfrm>
            <a:off x="6248400" y="3371850"/>
            <a:ext cx="516255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Jasna navodila in preverjanje odgovorov</a:t>
            </a:r>
          </a:p>
        </p:txBody>
      </p:sp>
      <p:sp>
        <p:nvSpPr>
          <p:cNvPr id="12" name="03">
            <a:extLst>
              <a:ext uri="{FF2B5EF4-FFF2-40B4-BE49-F238E27FC236}">
                <a16:creationId xmlns:a16="http://schemas.microsoft.com/office/drawing/2014/main" id="{9D2FE137-D62E-4FB0-B693-61211B2CF0C2}"/>
              </a:ext>
            </a:extLst>
          </p:cNvPr>
          <p:cNvSpPr>
            <a:spLocks noGrp="1"/>
          </p:cNvSpPr>
          <p:nvPr/>
        </p:nvSpPr>
        <p:spPr>
          <a:xfrm>
            <a:off x="609600" y="4171950"/>
            <a:ext cx="83820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Varna in odgovorna uporaba">
            <a:extLst>
              <a:ext uri="{FF2B5EF4-FFF2-40B4-BE49-F238E27FC236}">
                <a16:creationId xmlns:a16="http://schemas.microsoft.com/office/drawing/2014/main" id="{542FBA9D-101C-4CD4-A10A-CDFEF12AC2AD}"/>
              </a:ext>
            </a:extLst>
          </p:cNvPr>
          <p:cNvSpPr>
            <a:spLocks noGrp="1"/>
          </p:cNvSpPr>
          <p:nvPr/>
        </p:nvSpPr>
        <p:spPr>
          <a:xfrm>
            <a:off x="609600" y="4857750"/>
            <a:ext cx="51625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Varna in odgovorna uporaba</a:t>
            </a:r>
          </a:p>
        </p:txBody>
      </p:sp>
      <p:sp>
        <p:nvSpPr>
          <p:cNvPr id="14" name="Zaščita poslovnih in osebnih podatkov">
            <a:extLst>
              <a:ext uri="{FF2B5EF4-FFF2-40B4-BE49-F238E27FC236}">
                <a16:creationId xmlns:a16="http://schemas.microsoft.com/office/drawing/2014/main" id="{3469D89D-21CC-4CA1-9B15-222C3A56D6EC}"/>
              </a:ext>
            </a:extLst>
          </p:cNvPr>
          <p:cNvSpPr>
            <a:spLocks noGrp="1"/>
          </p:cNvSpPr>
          <p:nvPr/>
        </p:nvSpPr>
        <p:spPr>
          <a:xfrm>
            <a:off x="609600" y="5391150"/>
            <a:ext cx="516255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Zaščita poslovnih in osebnih podatkov</a:t>
            </a:r>
          </a:p>
        </p:txBody>
      </p:sp>
      <p:sp>
        <p:nvSpPr>
          <p:cNvPr id="15" name="04">
            <a:extLst>
              <a:ext uri="{FF2B5EF4-FFF2-40B4-BE49-F238E27FC236}">
                <a16:creationId xmlns:a16="http://schemas.microsoft.com/office/drawing/2014/main" id="{E7ECDDEB-20C0-4C72-B3B1-2B58F914CDB8}"/>
              </a:ext>
            </a:extLst>
          </p:cNvPr>
          <p:cNvSpPr>
            <a:spLocks noGrp="1"/>
          </p:cNvSpPr>
          <p:nvPr/>
        </p:nvSpPr>
        <p:spPr>
          <a:xfrm>
            <a:off x="6248400" y="4171950"/>
            <a:ext cx="83820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6" name="Microsoft 365 Copilot">
            <a:extLst>
              <a:ext uri="{FF2B5EF4-FFF2-40B4-BE49-F238E27FC236}">
                <a16:creationId xmlns:a16="http://schemas.microsoft.com/office/drawing/2014/main" id="{1DF46486-D9C8-4789-A1C3-06FD72ECB641}"/>
              </a:ext>
            </a:extLst>
          </p:cNvPr>
          <p:cNvSpPr>
            <a:spLocks noGrp="1"/>
          </p:cNvSpPr>
          <p:nvPr/>
        </p:nvSpPr>
        <p:spPr>
          <a:xfrm>
            <a:off x="6248400" y="4857750"/>
            <a:ext cx="51625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Microsoft 365 Copilot</a:t>
            </a:r>
          </a:p>
        </p:txBody>
      </p:sp>
      <p:sp>
        <p:nvSpPr>
          <p:cNvPr id="17" name="Praktično delo v Wordu, Outlooku in Teamsih">
            <a:extLst>
              <a:ext uri="{FF2B5EF4-FFF2-40B4-BE49-F238E27FC236}">
                <a16:creationId xmlns:a16="http://schemas.microsoft.com/office/drawing/2014/main" id="{3C219444-3E74-448C-BD50-23052C4B7059}"/>
              </a:ext>
            </a:extLst>
          </p:cNvPr>
          <p:cNvSpPr>
            <a:spLocks noGrp="1"/>
          </p:cNvSpPr>
          <p:nvPr/>
        </p:nvSpPr>
        <p:spPr>
          <a:xfrm>
            <a:off x="6248400" y="5391150"/>
            <a:ext cx="5162550" cy="7143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Praktično delo v Wordu, Outlooku in Teamsih</a:t>
            </a:r>
          </a:p>
        </p:txBody>
      </p:sp>
    </p:spTree>
    <p:extLst>
      <p:ext uri="{BB962C8B-B14F-4D97-AF65-F5344CB8AC3E}">
        <p14:creationId xmlns:p14="http://schemas.microsoft.com/office/powerpoint/2010/main" val="535122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KLOP 2     5 DELAVNIC">
            <a:extLst>
              <a:ext uri="{FF2B5EF4-FFF2-40B4-BE49-F238E27FC236}">
                <a16:creationId xmlns:a16="http://schemas.microsoft.com/office/drawing/2014/main" id="{B36A8345-BA4C-4F47-9FB0-E9D60E56641F}"/>
              </a:ext>
            </a:extLst>
          </p:cNvPr>
          <p:cNvSpPr>
            <a:spLocks noGrp="1"/>
          </p:cNvSpPr>
          <p:nvPr/>
        </p:nvSpPr>
        <p:spPr>
          <a:xfrm>
            <a:off x="609600" y="390525"/>
            <a:ext cx="109347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SKLOP 2     5 DELAVNIC</a:t>
            </a:r>
          </a:p>
        </p:txBody>
      </p:sp>
      <p:sp>
        <p:nvSpPr>
          <p:cNvPr id="2" name="Podatki, Excel in poročanje">
            <a:extLst>
              <a:ext uri="{FF2B5EF4-FFF2-40B4-BE49-F238E27FC236}">
                <a16:creationId xmlns:a16="http://schemas.microsoft.com/office/drawing/2014/main" id="{078B3569-1BBD-4CB8-BEC4-F2BC131EA34F}"/>
              </a:ext>
            </a:extLst>
          </p:cNvPr>
          <p:cNvSpPr>
            <a:spLocks noGrp="1"/>
          </p:cNvSpPr>
          <p:nvPr/>
        </p:nvSpPr>
        <p:spPr>
          <a:xfrm>
            <a:off x="609600" y="8096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Podatki, Excel in poročanje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6CC81D78-1BA0-499D-B563-A445C66C3313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4" name="AI AKADEMIJA ZA POSLOVNE UPORABNIKE">
            <a:extLst>
              <a:ext uri="{FF2B5EF4-FFF2-40B4-BE49-F238E27FC236}">
                <a16:creationId xmlns:a16="http://schemas.microsoft.com/office/drawing/2014/main" id="{368DB48E-EF46-43A3-978E-AD3F10C90DDC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07">
            <a:extLst>
              <a:ext uri="{FF2B5EF4-FFF2-40B4-BE49-F238E27FC236}">
                <a16:creationId xmlns:a16="http://schemas.microsoft.com/office/drawing/2014/main" id="{6FE47F76-FA66-4194-AE65-62825D5BBF6C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" name="05">
            <a:extLst>
              <a:ext uri="{FF2B5EF4-FFF2-40B4-BE49-F238E27FC236}">
                <a16:creationId xmlns:a16="http://schemas.microsoft.com/office/drawing/2014/main" id="{A1F28559-B7E4-41F9-AA69-A98E068BAD79}"/>
              </a:ext>
            </a:extLst>
          </p:cNvPr>
          <p:cNvSpPr>
            <a:spLocks noGrp="1"/>
          </p:cNvSpPr>
          <p:nvPr/>
        </p:nvSpPr>
        <p:spPr>
          <a:xfrm>
            <a:off x="609600" y="207645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AI in Excel">
            <a:extLst>
              <a:ext uri="{FF2B5EF4-FFF2-40B4-BE49-F238E27FC236}">
                <a16:creationId xmlns:a16="http://schemas.microsoft.com/office/drawing/2014/main" id="{04B79D32-D81E-4005-B77F-CEC23BF0B559}"/>
              </a:ext>
            </a:extLst>
          </p:cNvPr>
          <p:cNvSpPr>
            <a:spLocks noGrp="1"/>
          </p:cNvSpPr>
          <p:nvPr/>
        </p:nvSpPr>
        <p:spPr>
          <a:xfrm>
            <a:off x="1638300" y="2076450"/>
            <a:ext cx="5953125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AI in Excel</a:t>
            </a:r>
          </a:p>
        </p:txBody>
      </p:sp>
      <p:sp>
        <p:nvSpPr>
          <p:cNvPr id="8" name="Formule in urejene tabele">
            <a:extLst>
              <a:ext uri="{FF2B5EF4-FFF2-40B4-BE49-F238E27FC236}">
                <a16:creationId xmlns:a16="http://schemas.microsoft.com/office/drawing/2014/main" id="{56201557-364D-4B04-8E54-D6C7B8B22498}"/>
              </a:ext>
            </a:extLst>
          </p:cNvPr>
          <p:cNvSpPr>
            <a:spLocks noGrp="1"/>
          </p:cNvSpPr>
          <p:nvPr/>
        </p:nvSpPr>
        <p:spPr>
          <a:xfrm>
            <a:off x="7667625" y="2105025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Formule in urejene tabele</a:t>
            </a:r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67F8631C-EDDD-4860-89DB-63600CAE2666}"/>
              </a:ext>
            </a:extLst>
          </p:cNvPr>
          <p:cNvSpPr>
            <a:spLocks noGrp="1"/>
          </p:cNvSpPr>
          <p:nvPr/>
        </p:nvSpPr>
        <p:spPr>
          <a:xfrm>
            <a:off x="1638300" y="2705100"/>
            <a:ext cx="99441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10" name="06">
            <a:extLst>
              <a:ext uri="{FF2B5EF4-FFF2-40B4-BE49-F238E27FC236}">
                <a16:creationId xmlns:a16="http://schemas.microsoft.com/office/drawing/2014/main" id="{BFDAB6BF-856E-4FB3-AC98-689F76716F38}"/>
              </a:ext>
            </a:extLst>
          </p:cNvPr>
          <p:cNvSpPr>
            <a:spLocks noGrp="1"/>
          </p:cNvSpPr>
          <p:nvPr/>
        </p:nvSpPr>
        <p:spPr>
          <a:xfrm>
            <a:off x="609600" y="2867025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11" name="Poslovno poročanje">
            <a:extLst>
              <a:ext uri="{FF2B5EF4-FFF2-40B4-BE49-F238E27FC236}">
                <a16:creationId xmlns:a16="http://schemas.microsoft.com/office/drawing/2014/main" id="{CB8FCA23-C3CB-43AC-9C44-559FFFCC4AEB}"/>
              </a:ext>
            </a:extLst>
          </p:cNvPr>
          <p:cNvSpPr>
            <a:spLocks noGrp="1"/>
          </p:cNvSpPr>
          <p:nvPr/>
        </p:nvSpPr>
        <p:spPr>
          <a:xfrm>
            <a:off x="1638300" y="2867025"/>
            <a:ext cx="5953125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Poslovno poročanje</a:t>
            </a:r>
          </a:p>
        </p:txBody>
      </p:sp>
      <p:sp>
        <p:nvSpPr>
          <p:cNvPr id="12" name="Jasni vodstveni povzetki">
            <a:extLst>
              <a:ext uri="{FF2B5EF4-FFF2-40B4-BE49-F238E27FC236}">
                <a16:creationId xmlns:a16="http://schemas.microsoft.com/office/drawing/2014/main" id="{2FAE0562-8E4C-4B6C-917D-1F2A6C727BD2}"/>
              </a:ext>
            </a:extLst>
          </p:cNvPr>
          <p:cNvSpPr>
            <a:spLocks noGrp="1"/>
          </p:cNvSpPr>
          <p:nvPr/>
        </p:nvSpPr>
        <p:spPr>
          <a:xfrm>
            <a:off x="7667625" y="2895600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Jasni vodstveni povzetki</a:t>
            </a:r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63115FB6-5C10-4F6B-82C4-737CE9A4665C}"/>
              </a:ext>
            </a:extLst>
          </p:cNvPr>
          <p:cNvSpPr>
            <a:spLocks noGrp="1"/>
          </p:cNvSpPr>
          <p:nvPr/>
        </p:nvSpPr>
        <p:spPr>
          <a:xfrm>
            <a:off x="1638300" y="3495675"/>
            <a:ext cx="99441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14" name="07">
            <a:extLst>
              <a:ext uri="{FF2B5EF4-FFF2-40B4-BE49-F238E27FC236}">
                <a16:creationId xmlns:a16="http://schemas.microsoft.com/office/drawing/2014/main" id="{823BF863-D003-4AFD-8D70-917B1D634877}"/>
              </a:ext>
            </a:extLst>
          </p:cNvPr>
          <p:cNvSpPr>
            <a:spLocks noGrp="1"/>
          </p:cNvSpPr>
          <p:nvPr/>
        </p:nvSpPr>
        <p:spPr>
          <a:xfrm>
            <a:off x="609600" y="365760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15" name="Analiza podatkov">
            <a:extLst>
              <a:ext uri="{FF2B5EF4-FFF2-40B4-BE49-F238E27FC236}">
                <a16:creationId xmlns:a16="http://schemas.microsoft.com/office/drawing/2014/main" id="{B5FD62AE-A0FB-40BF-821B-C9FB212546AD}"/>
              </a:ext>
            </a:extLst>
          </p:cNvPr>
          <p:cNvSpPr>
            <a:spLocks noGrp="1"/>
          </p:cNvSpPr>
          <p:nvPr/>
        </p:nvSpPr>
        <p:spPr>
          <a:xfrm>
            <a:off x="1638300" y="3657600"/>
            <a:ext cx="5953125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Analiza podatkov</a:t>
            </a:r>
          </a:p>
        </p:txBody>
      </p:sp>
      <p:sp>
        <p:nvSpPr>
          <p:cNvPr id="16" name="Odkrivanje trendov in odstopanj">
            <a:extLst>
              <a:ext uri="{FF2B5EF4-FFF2-40B4-BE49-F238E27FC236}">
                <a16:creationId xmlns:a16="http://schemas.microsoft.com/office/drawing/2014/main" id="{2027AFDA-5F51-4A35-8EA0-C93FBD32BB3D}"/>
              </a:ext>
            </a:extLst>
          </p:cNvPr>
          <p:cNvSpPr>
            <a:spLocks noGrp="1"/>
          </p:cNvSpPr>
          <p:nvPr/>
        </p:nvSpPr>
        <p:spPr>
          <a:xfrm>
            <a:off x="7667625" y="3686175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Odkrivanje trendov in odstopanj</a:t>
            </a:r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708D6D20-2677-4FFF-BB2D-AD19D88DA6D3}"/>
              </a:ext>
            </a:extLst>
          </p:cNvPr>
          <p:cNvSpPr>
            <a:spLocks noGrp="1"/>
          </p:cNvSpPr>
          <p:nvPr/>
        </p:nvSpPr>
        <p:spPr>
          <a:xfrm>
            <a:off x="1638300" y="4286250"/>
            <a:ext cx="99441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18" name="08">
            <a:extLst>
              <a:ext uri="{FF2B5EF4-FFF2-40B4-BE49-F238E27FC236}">
                <a16:creationId xmlns:a16="http://schemas.microsoft.com/office/drawing/2014/main" id="{CDA7CAD8-D104-49E4-982A-F966B8A5D72A}"/>
              </a:ext>
            </a:extLst>
          </p:cNvPr>
          <p:cNvSpPr>
            <a:spLocks noGrp="1"/>
          </p:cNvSpPr>
          <p:nvPr/>
        </p:nvSpPr>
        <p:spPr>
          <a:xfrm>
            <a:off x="609600" y="4448175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19" name="Obsežni dokumenti in pogodbe">
            <a:extLst>
              <a:ext uri="{FF2B5EF4-FFF2-40B4-BE49-F238E27FC236}">
                <a16:creationId xmlns:a16="http://schemas.microsoft.com/office/drawing/2014/main" id="{71C3BC61-5AB6-46D4-9750-14D4668E605F}"/>
              </a:ext>
            </a:extLst>
          </p:cNvPr>
          <p:cNvSpPr>
            <a:spLocks noGrp="1"/>
          </p:cNvSpPr>
          <p:nvPr/>
        </p:nvSpPr>
        <p:spPr>
          <a:xfrm>
            <a:off x="1638300" y="4448175"/>
            <a:ext cx="5953125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Obsežni dokumenti in pogodbe</a:t>
            </a:r>
          </a:p>
        </p:txBody>
      </p:sp>
      <p:sp>
        <p:nvSpPr>
          <p:cNvPr id="20" name="Ključne informacije iz PDF-jev">
            <a:extLst>
              <a:ext uri="{FF2B5EF4-FFF2-40B4-BE49-F238E27FC236}">
                <a16:creationId xmlns:a16="http://schemas.microsoft.com/office/drawing/2014/main" id="{0950DDD0-F2C5-4FC1-AC8E-431A2DEE25D2}"/>
              </a:ext>
            </a:extLst>
          </p:cNvPr>
          <p:cNvSpPr>
            <a:spLocks noGrp="1"/>
          </p:cNvSpPr>
          <p:nvPr/>
        </p:nvSpPr>
        <p:spPr>
          <a:xfrm>
            <a:off x="7667625" y="4476750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Ključne informacije iz PDF-jev</a:t>
            </a:r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9182057F-4B23-45B3-8F17-75609547FA5B}"/>
              </a:ext>
            </a:extLst>
          </p:cNvPr>
          <p:cNvSpPr>
            <a:spLocks noGrp="1"/>
          </p:cNvSpPr>
          <p:nvPr/>
        </p:nvSpPr>
        <p:spPr>
          <a:xfrm>
            <a:off x="1638300" y="5076825"/>
            <a:ext cx="99441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22" name="09">
            <a:extLst>
              <a:ext uri="{FF2B5EF4-FFF2-40B4-BE49-F238E27FC236}">
                <a16:creationId xmlns:a16="http://schemas.microsoft.com/office/drawing/2014/main" id="{FDF56929-4F33-45AC-A5A5-531F8061E17E}"/>
              </a:ext>
            </a:extLst>
          </p:cNvPr>
          <p:cNvSpPr>
            <a:spLocks noGrp="1"/>
          </p:cNvSpPr>
          <p:nvPr/>
        </p:nvSpPr>
        <p:spPr>
          <a:xfrm>
            <a:off x="609600" y="5238750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23" name="Projekti in sestanki">
            <a:extLst>
              <a:ext uri="{FF2B5EF4-FFF2-40B4-BE49-F238E27FC236}">
                <a16:creationId xmlns:a16="http://schemas.microsoft.com/office/drawing/2014/main" id="{453744AC-806A-4B1C-9A7D-2DACAB8B1672}"/>
              </a:ext>
            </a:extLst>
          </p:cNvPr>
          <p:cNvSpPr>
            <a:spLocks noGrp="1"/>
          </p:cNvSpPr>
          <p:nvPr/>
        </p:nvSpPr>
        <p:spPr>
          <a:xfrm>
            <a:off x="1638300" y="5238750"/>
            <a:ext cx="5953125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Projekti in sestanki</a:t>
            </a:r>
          </a:p>
        </p:txBody>
      </p:sp>
      <p:sp>
        <p:nvSpPr>
          <p:cNvPr id="24" name="Zapisniki, roki in nosilci nalog">
            <a:extLst>
              <a:ext uri="{FF2B5EF4-FFF2-40B4-BE49-F238E27FC236}">
                <a16:creationId xmlns:a16="http://schemas.microsoft.com/office/drawing/2014/main" id="{E6331952-E336-448C-95E0-8648448831B5}"/>
              </a:ext>
            </a:extLst>
          </p:cNvPr>
          <p:cNvSpPr>
            <a:spLocks noGrp="1"/>
          </p:cNvSpPr>
          <p:nvPr/>
        </p:nvSpPr>
        <p:spPr>
          <a:xfrm>
            <a:off x="7667625" y="5267325"/>
            <a:ext cx="4000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Zapisniki, roki in nosilci nalog</a:t>
            </a:r>
          </a:p>
        </p:txBody>
      </p:sp>
    </p:spTree>
    <p:extLst>
      <p:ext uri="{BB962C8B-B14F-4D97-AF65-F5344CB8AC3E}">
        <p14:creationId xmlns:p14="http://schemas.microsoft.com/office/powerpoint/2010/main" val="1869061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LOP 3     DELAVNICE 10–14">
            <a:extLst>
              <a:ext uri="{FF2B5EF4-FFF2-40B4-BE49-F238E27FC236}">
                <a16:creationId xmlns:a16="http://schemas.microsoft.com/office/drawing/2014/main" id="{4A579D8E-3A21-4B42-9D78-1ED4AB34A8F2}"/>
              </a:ext>
            </a:extLst>
          </p:cNvPr>
          <p:cNvSpPr>
            <a:spLocks noGrp="1"/>
          </p:cNvSpPr>
          <p:nvPr/>
        </p:nvSpPr>
        <p:spPr>
          <a:xfrm>
            <a:off x="609600" y="390525"/>
            <a:ext cx="109347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SKLOP 3     DELAVNICE 10–14</a:t>
            </a:r>
          </a:p>
        </p:txBody>
      </p:sp>
      <p:sp>
        <p:nvSpPr>
          <p:cNvPr id="2" name="AI po oddelkih (1/2)">
            <a:extLst>
              <a:ext uri="{FF2B5EF4-FFF2-40B4-BE49-F238E27FC236}">
                <a16:creationId xmlns:a16="http://schemas.microsoft.com/office/drawing/2014/main" id="{6F12BBF5-5979-43F7-9D5D-D0FA08010A8E}"/>
              </a:ext>
            </a:extLst>
          </p:cNvPr>
          <p:cNvSpPr>
            <a:spLocks noGrp="1"/>
          </p:cNvSpPr>
          <p:nvPr/>
        </p:nvSpPr>
        <p:spPr>
          <a:xfrm>
            <a:off x="609600" y="8096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AI po oddelkih (1/2)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19D7BDC-8AAE-4BDB-A0A2-86C4AAE6E18E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4" name="AI AKADEMIJA ZA POSLOVNE UPORABNIKE">
            <a:extLst>
              <a:ext uri="{FF2B5EF4-FFF2-40B4-BE49-F238E27FC236}">
                <a16:creationId xmlns:a16="http://schemas.microsoft.com/office/drawing/2014/main" id="{DC414172-8839-40CB-8C68-635AFD5BC902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08">
            <a:extLst>
              <a:ext uri="{FF2B5EF4-FFF2-40B4-BE49-F238E27FC236}">
                <a16:creationId xmlns:a16="http://schemas.microsoft.com/office/drawing/2014/main" id="{6DE62BE4-5116-4FC6-9AE8-BE2B1C08ABDD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6" name="Table 5"/>
          <p:cNvGraphicFramePr/>
          <p:nvPr/>
        </p:nvGraphicFramePr>
        <p:xfrm>
          <a:off x="609600" y="2000250"/>
          <a:ext cx="10972800" cy="3771900"/>
        </p:xfrm>
        <a:graphic>
          <a:graphicData uri="http://schemas.openxmlformats.org/drawingml/2006/table">
            <a:tbl>
              <a:tblPr/>
              <a:tblGrid>
                <a:gridCol w="481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POSLOVNA FUNKCIJA</a:t>
                      </a:r>
                    </a:p>
                  </a:txBody>
                  <a:tcPr>
                    <a:solidFill>
                      <a:srgbClr val="C926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PRAKTIČNA UPORABA</a:t>
                      </a:r>
                    </a:p>
                  </a:txBody>
                  <a:tcPr>
                    <a:solidFill>
                      <a:srgbClr val="C926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  Računovodstvo in finance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Analize, preverjanje podatkov in pojasnila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11  Proizvodnja in operativa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Delovna navodila, optimizacija in kakovost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  Nabava in oskrbovalne verige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Primerjava ponudb in priprava na pogajanja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13  B2B prodaja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Priprava na stranko in oblikovanje ponudb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14  Marketing in PR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Vsebine v tonu podjetja in kampanje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7591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LOP 3     DELAVNICE 15–19">
            <a:extLst>
              <a:ext uri="{FF2B5EF4-FFF2-40B4-BE49-F238E27FC236}">
                <a16:creationId xmlns:a16="http://schemas.microsoft.com/office/drawing/2014/main" id="{CA6198A5-A21E-49CA-B097-609556057B4B}"/>
              </a:ext>
            </a:extLst>
          </p:cNvPr>
          <p:cNvSpPr>
            <a:spLocks noGrp="1"/>
          </p:cNvSpPr>
          <p:nvPr/>
        </p:nvSpPr>
        <p:spPr>
          <a:xfrm>
            <a:off x="609600" y="390525"/>
            <a:ext cx="109347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SKLOP 3     DELAVNICE 15–19</a:t>
            </a:r>
          </a:p>
        </p:txBody>
      </p:sp>
      <p:sp>
        <p:nvSpPr>
          <p:cNvPr id="2" name="AI po oddelkih (2/2)">
            <a:extLst>
              <a:ext uri="{FF2B5EF4-FFF2-40B4-BE49-F238E27FC236}">
                <a16:creationId xmlns:a16="http://schemas.microsoft.com/office/drawing/2014/main" id="{74090A24-13B8-4D44-9F95-900925DB090E}"/>
              </a:ext>
            </a:extLst>
          </p:cNvPr>
          <p:cNvSpPr>
            <a:spLocks noGrp="1"/>
          </p:cNvSpPr>
          <p:nvPr/>
        </p:nvSpPr>
        <p:spPr>
          <a:xfrm>
            <a:off x="609600" y="8096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AI po oddelkih (2/2)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4E4E35E1-3A03-4220-B0E9-926F94756EC8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4" name="AI AKADEMIJA ZA POSLOVNE UPORABNIKE">
            <a:extLst>
              <a:ext uri="{FF2B5EF4-FFF2-40B4-BE49-F238E27FC236}">
                <a16:creationId xmlns:a16="http://schemas.microsoft.com/office/drawing/2014/main" id="{EC329C8C-0240-4E50-9411-69598340E80B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09">
            <a:extLst>
              <a:ext uri="{FF2B5EF4-FFF2-40B4-BE49-F238E27FC236}">
                <a16:creationId xmlns:a16="http://schemas.microsoft.com/office/drawing/2014/main" id="{53B19684-98B4-4884-8BF4-D8655B0D2E5F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6" name="Table 5"/>
          <p:cNvGraphicFramePr/>
          <p:nvPr/>
        </p:nvGraphicFramePr>
        <p:xfrm>
          <a:off x="609600" y="2000250"/>
          <a:ext cx="10972800" cy="3771900"/>
        </p:xfrm>
        <a:graphic>
          <a:graphicData uri="http://schemas.openxmlformats.org/drawingml/2006/table">
            <a:tbl>
              <a:tblPr/>
              <a:tblGrid>
                <a:gridCol w="481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2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POSLOVNA FUNKCIJA</a:t>
                      </a:r>
                    </a:p>
                  </a:txBody>
                  <a:tcPr>
                    <a:solidFill>
                      <a:srgbClr val="C9263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PRAKTIČNA UPORABA</a:t>
                      </a:r>
                    </a:p>
                  </a:txBody>
                  <a:tcPr>
                    <a:solidFill>
                      <a:srgbClr val="C926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  Kadrovska služba (HR)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Zaposlovanje in uvajanje novih sodelavcev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16  Podpora strankam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Odgovori na vprašanja in reklamacije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17  Administracija in tajništvo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Korespondenca in urejanje dokumentacije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18  Pogodbe in skladnost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Prvi pregled tveganj s strokovnim nadzorom</a:t>
                      </a:r>
                    </a:p>
                  </a:txBody>
                  <a:tcPr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19  Vodje in direktorji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24252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Scenariji in podpora strateškemu odločanju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2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KLOP 4     5 DELAVNIC">
            <a:extLst>
              <a:ext uri="{FF2B5EF4-FFF2-40B4-BE49-F238E27FC236}">
                <a16:creationId xmlns:a16="http://schemas.microsoft.com/office/drawing/2014/main" id="{0AA52188-CD6F-476A-A46F-7FF35052B75D}"/>
              </a:ext>
            </a:extLst>
          </p:cNvPr>
          <p:cNvSpPr>
            <a:spLocks noGrp="1"/>
          </p:cNvSpPr>
          <p:nvPr/>
        </p:nvSpPr>
        <p:spPr>
          <a:xfrm>
            <a:off x="609600" y="390525"/>
            <a:ext cx="1093470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SKLOP 4     5 DELAVNIC</a:t>
            </a:r>
          </a:p>
        </p:txBody>
      </p:sp>
      <p:sp>
        <p:nvSpPr>
          <p:cNvPr id="2" name="Procesi in prihodnost">
            <a:extLst>
              <a:ext uri="{FF2B5EF4-FFF2-40B4-BE49-F238E27FC236}">
                <a16:creationId xmlns:a16="http://schemas.microsoft.com/office/drawing/2014/main" id="{116F8184-8F05-4010-8701-5F050BAFB3EF}"/>
              </a:ext>
            </a:extLst>
          </p:cNvPr>
          <p:cNvSpPr>
            <a:spLocks noGrp="1"/>
          </p:cNvSpPr>
          <p:nvPr/>
        </p:nvSpPr>
        <p:spPr>
          <a:xfrm>
            <a:off x="609600" y="8096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Procesi in prihodnost</a:t>
            </a:r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5BDE75B2-BE22-45C4-B15C-43257F3FED68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4" name="AI AKADEMIJA ZA POSLOVNE UPORABNIKE">
            <a:extLst>
              <a:ext uri="{FF2B5EF4-FFF2-40B4-BE49-F238E27FC236}">
                <a16:creationId xmlns:a16="http://schemas.microsoft.com/office/drawing/2014/main" id="{A3664055-59DD-4487-8B9F-438B2BE3DC5B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5" name="10">
            <a:extLst>
              <a:ext uri="{FF2B5EF4-FFF2-40B4-BE49-F238E27FC236}">
                <a16:creationId xmlns:a16="http://schemas.microsoft.com/office/drawing/2014/main" id="{D350999C-1182-4222-8FC2-F3CED6A2029E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" name="20">
            <a:extLst>
              <a:ext uri="{FF2B5EF4-FFF2-40B4-BE49-F238E27FC236}">
                <a16:creationId xmlns:a16="http://schemas.microsoft.com/office/drawing/2014/main" id="{00E017E3-C425-4FBE-9F18-0ECE88201C9E}"/>
              </a:ext>
            </a:extLst>
          </p:cNvPr>
          <p:cNvSpPr>
            <a:spLocks noGrp="1"/>
          </p:cNvSpPr>
          <p:nvPr/>
        </p:nvSpPr>
        <p:spPr>
          <a:xfrm>
            <a:off x="609600" y="2047875"/>
            <a:ext cx="1333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7" name="Optimizacija&#10;procesov">
            <a:extLst>
              <a:ext uri="{FF2B5EF4-FFF2-40B4-BE49-F238E27FC236}">
                <a16:creationId xmlns:a16="http://schemas.microsoft.com/office/drawing/2014/main" id="{19C38D4A-ACCF-4E8F-81D9-A45D27DFC06A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3457575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Optimizacija</a:t>
            </a:r>
          </a:p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procesov</a:t>
            </a:r>
          </a:p>
        </p:txBody>
      </p:sp>
      <p:sp>
        <p:nvSpPr>
          <p:cNvPr id="8" name="Odkrivanje ozkih grl">
            <a:extLst>
              <a:ext uri="{FF2B5EF4-FFF2-40B4-BE49-F238E27FC236}">
                <a16:creationId xmlns:a16="http://schemas.microsoft.com/office/drawing/2014/main" id="{54137AD9-5582-4AC6-81D5-4D8BC3F0C7F7}"/>
              </a:ext>
            </a:extLst>
          </p:cNvPr>
          <p:cNvSpPr>
            <a:spLocks noGrp="1"/>
          </p:cNvSpPr>
          <p:nvPr/>
        </p:nvSpPr>
        <p:spPr>
          <a:xfrm>
            <a:off x="609600" y="3714750"/>
            <a:ext cx="342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Odkrivanje ozkih grl</a:t>
            </a:r>
          </a:p>
        </p:txBody>
      </p:sp>
      <p:sp>
        <p:nvSpPr>
          <p:cNvPr id="9" name="21">
            <a:extLst>
              <a:ext uri="{FF2B5EF4-FFF2-40B4-BE49-F238E27FC236}">
                <a16:creationId xmlns:a16="http://schemas.microsoft.com/office/drawing/2014/main" id="{B7E92630-0C77-4E80-B624-CF063208220F}"/>
              </a:ext>
            </a:extLst>
          </p:cNvPr>
          <p:cNvSpPr>
            <a:spLocks noGrp="1"/>
          </p:cNvSpPr>
          <p:nvPr/>
        </p:nvSpPr>
        <p:spPr>
          <a:xfrm>
            <a:off x="4410075" y="2047875"/>
            <a:ext cx="1333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10" name="Ponovljivi AI&#10;delovni tokovi">
            <a:extLst>
              <a:ext uri="{FF2B5EF4-FFF2-40B4-BE49-F238E27FC236}">
                <a16:creationId xmlns:a16="http://schemas.microsoft.com/office/drawing/2014/main" id="{A9057F04-14E8-4FAA-8190-67D82BCBD6D5}"/>
              </a:ext>
            </a:extLst>
          </p:cNvPr>
          <p:cNvSpPr>
            <a:spLocks noGrp="1"/>
          </p:cNvSpPr>
          <p:nvPr/>
        </p:nvSpPr>
        <p:spPr>
          <a:xfrm>
            <a:off x="4410075" y="2714625"/>
            <a:ext cx="3457575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Ponovljivi AI</a:t>
            </a:r>
          </a:p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delovni tokovi</a:t>
            </a:r>
          </a:p>
        </p:txBody>
      </p:sp>
      <p:sp>
        <p:nvSpPr>
          <p:cNvPr id="11" name="Več kot enkraten prompt">
            <a:extLst>
              <a:ext uri="{FF2B5EF4-FFF2-40B4-BE49-F238E27FC236}">
                <a16:creationId xmlns:a16="http://schemas.microsoft.com/office/drawing/2014/main" id="{48F446E1-78F5-4EB7-97D9-3FA1E8C7EB84}"/>
              </a:ext>
            </a:extLst>
          </p:cNvPr>
          <p:cNvSpPr>
            <a:spLocks noGrp="1"/>
          </p:cNvSpPr>
          <p:nvPr/>
        </p:nvSpPr>
        <p:spPr>
          <a:xfrm>
            <a:off x="4410075" y="3714750"/>
            <a:ext cx="342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Več kot enkraten prompt</a:t>
            </a:r>
          </a:p>
        </p:txBody>
      </p:sp>
      <p:sp>
        <p:nvSpPr>
          <p:cNvPr id="12" name="22">
            <a:extLst>
              <a:ext uri="{FF2B5EF4-FFF2-40B4-BE49-F238E27FC236}">
                <a16:creationId xmlns:a16="http://schemas.microsoft.com/office/drawing/2014/main" id="{E9C74049-D7A3-4AE9-AF9A-DA6AD0B2C222}"/>
              </a:ext>
            </a:extLst>
          </p:cNvPr>
          <p:cNvSpPr>
            <a:spLocks noGrp="1"/>
          </p:cNvSpPr>
          <p:nvPr/>
        </p:nvSpPr>
        <p:spPr>
          <a:xfrm>
            <a:off x="8210550" y="2047875"/>
            <a:ext cx="1333500" cy="514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13" name="AI agenti in&#10;pomočniki">
            <a:extLst>
              <a:ext uri="{FF2B5EF4-FFF2-40B4-BE49-F238E27FC236}">
                <a16:creationId xmlns:a16="http://schemas.microsoft.com/office/drawing/2014/main" id="{44211504-744F-48F0-9DB1-C67665A254E1}"/>
              </a:ext>
            </a:extLst>
          </p:cNvPr>
          <p:cNvSpPr>
            <a:spLocks noGrp="1"/>
          </p:cNvSpPr>
          <p:nvPr/>
        </p:nvSpPr>
        <p:spPr>
          <a:xfrm>
            <a:off x="8210550" y="2714625"/>
            <a:ext cx="3457575" cy="8953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AI agenti in</a:t>
            </a:r>
          </a:p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pomočniki</a:t>
            </a:r>
          </a:p>
        </p:txBody>
      </p:sp>
      <p:sp>
        <p:nvSpPr>
          <p:cNvPr id="14" name="Prilagojeni pomočniki za oddelek">
            <a:extLst>
              <a:ext uri="{FF2B5EF4-FFF2-40B4-BE49-F238E27FC236}">
                <a16:creationId xmlns:a16="http://schemas.microsoft.com/office/drawing/2014/main" id="{E63DE3D0-BFDC-4A17-BDC1-B90A865EA364}"/>
              </a:ext>
            </a:extLst>
          </p:cNvPr>
          <p:cNvSpPr>
            <a:spLocks noGrp="1"/>
          </p:cNvSpPr>
          <p:nvPr/>
        </p:nvSpPr>
        <p:spPr>
          <a:xfrm>
            <a:off x="8210550" y="3714750"/>
            <a:ext cx="3429000" cy="742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Prilagojeni pomočniki za oddelek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A38E675B-362E-4B30-9D87-3FFD196FC069}"/>
              </a:ext>
            </a:extLst>
          </p:cNvPr>
          <p:cNvSpPr>
            <a:spLocks noGrp="1"/>
          </p:cNvSpPr>
          <p:nvPr/>
        </p:nvSpPr>
        <p:spPr>
          <a:xfrm>
            <a:off x="609600" y="4619625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16" name="23  Uvajanje AI v podjetju">
            <a:extLst>
              <a:ext uri="{FF2B5EF4-FFF2-40B4-BE49-F238E27FC236}">
                <a16:creationId xmlns:a16="http://schemas.microsoft.com/office/drawing/2014/main" id="{190E74C5-57FB-422D-9DA5-9E94D86A9FBF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52959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23  Uvajanje AI v podjetju</a:t>
            </a:r>
          </a:p>
        </p:txBody>
      </p:sp>
      <p:sp>
        <p:nvSpPr>
          <p:cNvPr id="17" name="Upravljanje sprememb in merjenje učinkov">
            <a:extLst>
              <a:ext uri="{FF2B5EF4-FFF2-40B4-BE49-F238E27FC236}">
                <a16:creationId xmlns:a16="http://schemas.microsoft.com/office/drawing/2014/main" id="{70CD25BA-42ED-4747-94E0-C27B8912B021}"/>
              </a:ext>
            </a:extLst>
          </p:cNvPr>
          <p:cNvSpPr>
            <a:spLocks noGrp="1"/>
          </p:cNvSpPr>
          <p:nvPr/>
        </p:nvSpPr>
        <p:spPr>
          <a:xfrm>
            <a:off x="609600" y="5467350"/>
            <a:ext cx="526732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Upravljanje sprememb in merjenje učinkov</a:t>
            </a:r>
          </a:p>
        </p:txBody>
      </p:sp>
      <p:sp>
        <p:nvSpPr>
          <p:cNvPr id="18" name="24  AI Update">
            <a:extLst>
              <a:ext uri="{FF2B5EF4-FFF2-40B4-BE49-F238E27FC236}">
                <a16:creationId xmlns:a16="http://schemas.microsoft.com/office/drawing/2014/main" id="{BB42DA2B-C6CF-4EA6-AB20-B3FB91374641}"/>
              </a:ext>
            </a:extLst>
          </p:cNvPr>
          <p:cNvSpPr>
            <a:spLocks noGrp="1"/>
          </p:cNvSpPr>
          <p:nvPr/>
        </p:nvSpPr>
        <p:spPr>
          <a:xfrm>
            <a:off x="6534150" y="4905375"/>
            <a:ext cx="50292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24  AI Update</a:t>
            </a:r>
          </a:p>
        </p:txBody>
      </p:sp>
      <p:sp>
        <p:nvSpPr>
          <p:cNvPr id="19" name="Trendi, nova orodja in zahteve EU AI Acta">
            <a:extLst>
              <a:ext uri="{FF2B5EF4-FFF2-40B4-BE49-F238E27FC236}">
                <a16:creationId xmlns:a16="http://schemas.microsoft.com/office/drawing/2014/main" id="{0B804DF5-E9C4-4CB4-A03C-82893CBE5BAD}"/>
              </a:ext>
            </a:extLst>
          </p:cNvPr>
          <p:cNvSpPr>
            <a:spLocks noGrp="1"/>
          </p:cNvSpPr>
          <p:nvPr/>
        </p:nvSpPr>
        <p:spPr>
          <a:xfrm>
            <a:off x="6534150" y="5467350"/>
            <a:ext cx="50292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Trendi, nova orodja in zahteve EU AI Acta</a:t>
            </a:r>
          </a:p>
        </p:txBody>
      </p:sp>
    </p:spTree>
    <p:extLst>
      <p:ext uri="{BB962C8B-B14F-4D97-AF65-F5344CB8AC3E}">
        <p14:creationId xmlns:p14="http://schemas.microsoft.com/office/powerpoint/2010/main" val="1257747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etodologija izobraževanja">
            <a:extLst>
              <a:ext uri="{FF2B5EF4-FFF2-40B4-BE49-F238E27FC236}">
                <a16:creationId xmlns:a16="http://schemas.microsoft.com/office/drawing/2014/main" id="{C9E700B5-7CB7-41E0-AED7-FA75E146EBDE}"/>
              </a:ext>
            </a:extLst>
          </p:cNvPr>
          <p:cNvSpPr>
            <a:spLocks noGrp="1"/>
          </p:cNvSpPr>
          <p:nvPr/>
        </p:nvSpPr>
        <p:spPr>
          <a:xfrm>
            <a:off x="609600" y="6191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Metodologija izobraževanja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26B68AFA-E73A-4414-9D79-EA3FD147C956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3" name="AI AKADEMIJA ZA POSLOVNE UPORABNIKE">
            <a:extLst>
              <a:ext uri="{FF2B5EF4-FFF2-40B4-BE49-F238E27FC236}">
                <a16:creationId xmlns:a16="http://schemas.microsoft.com/office/drawing/2014/main" id="{E8CC68FC-A09D-466F-84FB-442004F4A5B1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11">
            <a:extLst>
              <a:ext uri="{FF2B5EF4-FFF2-40B4-BE49-F238E27FC236}">
                <a16:creationId xmlns:a16="http://schemas.microsoft.com/office/drawing/2014/main" id="{49740791-079E-4F6D-AB96-F3C84AF74E70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l="348" r="348"/>
          <a:stretch>
            <a:fillRect/>
          </a:stretch>
        </p:blipFill>
        <p:spPr>
          <a:xfrm>
            <a:off x="6829425" y="2076450"/>
            <a:ext cx="4752975" cy="3190875"/>
          </a:xfrm>
          <a:prstGeom prst="rect">
            <a:avLst/>
          </a:prstGeom>
        </p:spPr>
      </p:pic>
      <p:sp>
        <p:nvSpPr>
          <p:cNvPr id="6" name="1">
            <a:extLst>
              <a:ext uri="{FF2B5EF4-FFF2-40B4-BE49-F238E27FC236}">
                <a16:creationId xmlns:a16="http://schemas.microsoft.com/office/drawing/2014/main" id="{AF83D1E6-E8A4-44B4-9141-F65D33E9C0E3}"/>
              </a:ext>
            </a:extLst>
          </p:cNvPr>
          <p:cNvSpPr>
            <a:spLocks noGrp="1"/>
          </p:cNvSpPr>
          <p:nvPr/>
        </p:nvSpPr>
        <p:spPr>
          <a:xfrm>
            <a:off x="609600" y="2038350"/>
            <a:ext cx="7048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Teorija in praksa">
            <a:extLst>
              <a:ext uri="{FF2B5EF4-FFF2-40B4-BE49-F238E27FC236}">
                <a16:creationId xmlns:a16="http://schemas.microsoft.com/office/drawing/2014/main" id="{DA0B64BF-2FD7-4C4D-8C6C-6A99799D9767}"/>
              </a:ext>
            </a:extLst>
          </p:cNvPr>
          <p:cNvSpPr>
            <a:spLocks noGrp="1"/>
          </p:cNvSpPr>
          <p:nvPr/>
        </p:nvSpPr>
        <p:spPr>
          <a:xfrm>
            <a:off x="1524000" y="2038350"/>
            <a:ext cx="4867275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Teorija in praksa</a:t>
            </a:r>
          </a:p>
        </p:txBody>
      </p:sp>
      <p:sp>
        <p:nvSpPr>
          <p:cNvPr id="8" name="45 minut na konkretnih primerih">
            <a:extLst>
              <a:ext uri="{FF2B5EF4-FFF2-40B4-BE49-F238E27FC236}">
                <a16:creationId xmlns:a16="http://schemas.microsoft.com/office/drawing/2014/main" id="{2F24ABA5-3C6A-43B5-9F54-EC977D9A77C4}"/>
              </a:ext>
            </a:extLst>
          </p:cNvPr>
          <p:cNvSpPr>
            <a:spLocks noGrp="1"/>
          </p:cNvSpPr>
          <p:nvPr/>
        </p:nvSpPr>
        <p:spPr>
          <a:xfrm>
            <a:off x="1524000" y="2495550"/>
            <a:ext cx="489585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45 minut na konkretnih primerih</a:t>
            </a:r>
          </a:p>
        </p:txBody>
      </p:sp>
      <p:sp>
        <p:nvSpPr>
          <p:cNvPr id="9" name="2">
            <a:extLst>
              <a:ext uri="{FF2B5EF4-FFF2-40B4-BE49-F238E27FC236}">
                <a16:creationId xmlns:a16="http://schemas.microsoft.com/office/drawing/2014/main" id="{46CA003E-4FCD-4FC2-A68C-BB5C417B9FA8}"/>
              </a:ext>
            </a:extLst>
          </p:cNvPr>
          <p:cNvSpPr>
            <a:spLocks noGrp="1"/>
          </p:cNvSpPr>
          <p:nvPr/>
        </p:nvSpPr>
        <p:spPr>
          <a:xfrm>
            <a:off x="609600" y="3019425"/>
            <a:ext cx="7048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Ponavljanje">
            <a:extLst>
              <a:ext uri="{FF2B5EF4-FFF2-40B4-BE49-F238E27FC236}">
                <a16:creationId xmlns:a16="http://schemas.microsoft.com/office/drawing/2014/main" id="{722B1E72-443C-40A2-BF89-63E7BE2A9876}"/>
              </a:ext>
            </a:extLst>
          </p:cNvPr>
          <p:cNvSpPr>
            <a:spLocks noGrp="1"/>
          </p:cNvSpPr>
          <p:nvPr/>
        </p:nvSpPr>
        <p:spPr>
          <a:xfrm>
            <a:off x="1524000" y="3019425"/>
            <a:ext cx="4867275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Ponavljanje</a:t>
            </a:r>
          </a:p>
        </p:txBody>
      </p:sp>
      <p:sp>
        <p:nvSpPr>
          <p:cNvPr id="11" name="Utrjevanje ključnih ugotovitev">
            <a:extLst>
              <a:ext uri="{FF2B5EF4-FFF2-40B4-BE49-F238E27FC236}">
                <a16:creationId xmlns:a16="http://schemas.microsoft.com/office/drawing/2014/main" id="{7C2D433F-50F9-4765-8D46-C0495F3DB19C}"/>
              </a:ext>
            </a:extLst>
          </p:cNvPr>
          <p:cNvSpPr>
            <a:spLocks noGrp="1"/>
          </p:cNvSpPr>
          <p:nvPr/>
        </p:nvSpPr>
        <p:spPr>
          <a:xfrm>
            <a:off x="1524000" y="3476625"/>
            <a:ext cx="489585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Utrjevanje ključnih ugotovitev</a:t>
            </a:r>
          </a:p>
        </p:txBody>
      </p:sp>
      <p:sp>
        <p:nvSpPr>
          <p:cNvPr id="12" name="3">
            <a:extLst>
              <a:ext uri="{FF2B5EF4-FFF2-40B4-BE49-F238E27FC236}">
                <a16:creationId xmlns:a16="http://schemas.microsoft.com/office/drawing/2014/main" id="{4D133AC4-045A-448F-BC61-6D6AD20DD2F8}"/>
              </a:ext>
            </a:extLst>
          </p:cNvPr>
          <p:cNvSpPr>
            <a:spLocks noGrp="1"/>
          </p:cNvSpPr>
          <p:nvPr/>
        </p:nvSpPr>
        <p:spPr>
          <a:xfrm>
            <a:off x="609600" y="4000500"/>
            <a:ext cx="7048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3" name="Preizkus znanja">
            <a:extLst>
              <a:ext uri="{FF2B5EF4-FFF2-40B4-BE49-F238E27FC236}">
                <a16:creationId xmlns:a16="http://schemas.microsoft.com/office/drawing/2014/main" id="{4909A77E-47BD-4F0D-8939-90B1745DEDFC}"/>
              </a:ext>
            </a:extLst>
          </p:cNvPr>
          <p:cNvSpPr>
            <a:spLocks noGrp="1"/>
          </p:cNvSpPr>
          <p:nvPr/>
        </p:nvSpPr>
        <p:spPr>
          <a:xfrm>
            <a:off x="1524000" y="4000500"/>
            <a:ext cx="4867275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Preizkus znanja</a:t>
            </a:r>
          </a:p>
        </p:txBody>
      </p:sp>
      <p:sp>
        <p:nvSpPr>
          <p:cNvPr id="14" name="3 kratka vprašanja">
            <a:extLst>
              <a:ext uri="{FF2B5EF4-FFF2-40B4-BE49-F238E27FC236}">
                <a16:creationId xmlns:a16="http://schemas.microsoft.com/office/drawing/2014/main" id="{D1FCD493-8F88-4A53-877A-51F74CC42176}"/>
              </a:ext>
            </a:extLst>
          </p:cNvPr>
          <p:cNvSpPr>
            <a:spLocks noGrp="1"/>
          </p:cNvSpPr>
          <p:nvPr/>
        </p:nvSpPr>
        <p:spPr>
          <a:xfrm>
            <a:off x="1524000" y="4457700"/>
            <a:ext cx="489585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3 kratka vprašanja</a:t>
            </a:r>
          </a:p>
        </p:txBody>
      </p:sp>
      <p:sp>
        <p:nvSpPr>
          <p:cNvPr id="15" name="4">
            <a:extLst>
              <a:ext uri="{FF2B5EF4-FFF2-40B4-BE49-F238E27FC236}">
                <a16:creationId xmlns:a16="http://schemas.microsoft.com/office/drawing/2014/main" id="{CFF02495-6388-4626-92A0-C2ABFD18D3CD}"/>
              </a:ext>
            </a:extLst>
          </p:cNvPr>
          <p:cNvSpPr>
            <a:spLocks noGrp="1"/>
          </p:cNvSpPr>
          <p:nvPr/>
        </p:nvSpPr>
        <p:spPr>
          <a:xfrm>
            <a:off x="609600" y="4981575"/>
            <a:ext cx="704850" cy="5429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6" name="Avtomatski certifikat">
            <a:extLst>
              <a:ext uri="{FF2B5EF4-FFF2-40B4-BE49-F238E27FC236}">
                <a16:creationId xmlns:a16="http://schemas.microsoft.com/office/drawing/2014/main" id="{1163A2B0-577F-4E58-8322-9C1C00A0016C}"/>
              </a:ext>
            </a:extLst>
          </p:cNvPr>
          <p:cNvSpPr>
            <a:spLocks noGrp="1"/>
          </p:cNvSpPr>
          <p:nvPr/>
        </p:nvSpPr>
        <p:spPr>
          <a:xfrm>
            <a:off x="1524000" y="4981575"/>
            <a:ext cx="4867275" cy="4095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Avtomatski certifikat</a:t>
            </a:r>
          </a:p>
        </p:txBody>
      </p:sp>
      <p:sp>
        <p:nvSpPr>
          <p:cNvPr id="17" name="Dokazilo za HR evidenco">
            <a:extLst>
              <a:ext uri="{FF2B5EF4-FFF2-40B4-BE49-F238E27FC236}">
                <a16:creationId xmlns:a16="http://schemas.microsoft.com/office/drawing/2014/main" id="{B665B31A-5BC1-48E2-89D5-06BD9AD7FBDE}"/>
              </a:ext>
            </a:extLst>
          </p:cNvPr>
          <p:cNvSpPr>
            <a:spLocks noGrp="1"/>
          </p:cNvSpPr>
          <p:nvPr/>
        </p:nvSpPr>
        <p:spPr>
          <a:xfrm>
            <a:off x="1524000" y="5438775"/>
            <a:ext cx="4895850" cy="4381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Dokazilo za HR evidenco</a:t>
            </a:r>
          </a:p>
        </p:txBody>
      </p:sp>
      <p:sp>
        <p:nvSpPr>
          <p:cNvPr id="18" name="V živo ali s posnetkom na MojeZnanje.si">
            <a:extLst>
              <a:ext uri="{FF2B5EF4-FFF2-40B4-BE49-F238E27FC236}">
                <a16:creationId xmlns:a16="http://schemas.microsoft.com/office/drawing/2014/main" id="{7A285862-C201-4BD4-9EA6-E879EE2C5709}"/>
              </a:ext>
            </a:extLst>
          </p:cNvPr>
          <p:cNvSpPr>
            <a:spLocks noGrp="1"/>
          </p:cNvSpPr>
          <p:nvPr/>
        </p:nvSpPr>
        <p:spPr>
          <a:xfrm>
            <a:off x="6838950" y="5514975"/>
            <a:ext cx="4743450" cy="647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V živo ali s posnetkom na MojeZnanje.si</a:t>
            </a:r>
          </a:p>
        </p:txBody>
      </p:sp>
    </p:spTree>
    <p:extLst>
      <p:ext uri="{BB962C8B-B14F-4D97-AF65-F5344CB8AC3E}">
        <p14:creationId xmlns:p14="http://schemas.microsoft.com/office/powerpoint/2010/main" val="719792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edlog naslednjih korakov">
            <a:extLst>
              <a:ext uri="{FF2B5EF4-FFF2-40B4-BE49-F238E27FC236}">
                <a16:creationId xmlns:a16="http://schemas.microsoft.com/office/drawing/2014/main" id="{3BE91BDD-CB8B-4719-AE99-8DAC2851BD5C}"/>
              </a:ext>
            </a:extLst>
          </p:cNvPr>
          <p:cNvSpPr>
            <a:spLocks noGrp="1"/>
          </p:cNvSpPr>
          <p:nvPr/>
        </p:nvSpPr>
        <p:spPr>
          <a:xfrm>
            <a:off x="609600" y="619125"/>
            <a:ext cx="10972800" cy="11239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Predlog naslednjih korakov</a:t>
            </a:r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31CDEA6-1D96-48BE-BB12-F3AC6B0D94D3}"/>
              </a:ext>
            </a:extLst>
          </p:cNvPr>
          <p:cNvSpPr>
            <a:spLocks noGrp="1"/>
          </p:cNvSpPr>
          <p:nvPr/>
        </p:nvSpPr>
        <p:spPr>
          <a:xfrm>
            <a:off x="609600" y="6248400"/>
            <a:ext cx="10972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3" name="AI AKADEMIJA ZA POSLOVNE UPORABNIKE">
            <a:extLst>
              <a:ext uri="{FF2B5EF4-FFF2-40B4-BE49-F238E27FC236}">
                <a16:creationId xmlns:a16="http://schemas.microsoft.com/office/drawing/2014/main" id="{99744CA9-4D49-4B5C-88EF-EA55F73BC0BB}"/>
              </a:ext>
            </a:extLst>
          </p:cNvPr>
          <p:cNvSpPr>
            <a:spLocks noGrp="1"/>
          </p:cNvSpPr>
          <p:nvPr/>
        </p:nvSpPr>
        <p:spPr>
          <a:xfrm>
            <a:off x="609600" y="6419850"/>
            <a:ext cx="9525000" cy="2095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lang="pl-PL" sz="975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www.housing.si     www.mojeznanje.si</a:t>
            </a:r>
            <a:endParaRPr sz="975" b="0">
              <a:solidFill>
                <a:srgbClr val="62646B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4" name="12">
            <a:extLst>
              <a:ext uri="{FF2B5EF4-FFF2-40B4-BE49-F238E27FC236}">
                <a16:creationId xmlns:a16="http://schemas.microsoft.com/office/drawing/2014/main" id="{250415F3-F35A-42A1-91D2-4DB127FFF505}"/>
              </a:ext>
            </a:extLst>
          </p:cNvPr>
          <p:cNvSpPr>
            <a:spLocks noGrp="1"/>
          </p:cNvSpPr>
          <p:nvPr/>
        </p:nvSpPr>
        <p:spPr>
          <a:xfrm>
            <a:off x="11144250" y="6391275"/>
            <a:ext cx="457200" cy="2476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5" name="Prilagoditev urnika&#10;in začetek&#10;programa">
            <a:extLst>
              <a:ext uri="{FF2B5EF4-FFF2-40B4-BE49-F238E27FC236}">
                <a16:creationId xmlns:a16="http://schemas.microsoft.com/office/drawing/2014/main" id="{4FCEF756-6B2C-4A6E-88D0-E20DFC85CC68}"/>
              </a:ext>
            </a:extLst>
          </p:cNvPr>
          <p:cNvSpPr>
            <a:spLocks noGrp="1"/>
          </p:cNvSpPr>
          <p:nvPr/>
        </p:nvSpPr>
        <p:spPr>
          <a:xfrm>
            <a:off x="609600" y="2009775"/>
            <a:ext cx="6162675" cy="18192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Prilagoditev urnika</a:t>
            </a:r>
          </a:p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in začetek</a:t>
            </a:r>
          </a:p>
          <a:p>
            <a:pPr>
              <a:def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programa</a:t>
            </a:r>
          </a:p>
        </p:txBody>
      </p:sp>
      <p:sp>
        <p:nvSpPr>
          <p:cNvPr id="6" name="01">
            <a:extLst>
              <a:ext uri="{FF2B5EF4-FFF2-40B4-BE49-F238E27FC236}">
                <a16:creationId xmlns:a16="http://schemas.microsoft.com/office/drawing/2014/main" id="{AB93692E-72D4-4CC3-9155-89F4354EF66D}"/>
              </a:ext>
            </a:extLst>
          </p:cNvPr>
          <p:cNvSpPr>
            <a:spLocks noGrp="1"/>
          </p:cNvSpPr>
          <p:nvPr/>
        </p:nvSpPr>
        <p:spPr>
          <a:xfrm>
            <a:off x="7143750" y="2009775"/>
            <a:ext cx="6858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Dogovor o udeležencih">
            <a:extLst>
              <a:ext uri="{FF2B5EF4-FFF2-40B4-BE49-F238E27FC236}">
                <a16:creationId xmlns:a16="http://schemas.microsoft.com/office/drawing/2014/main" id="{CFFB5C87-CC08-4D39-A8B8-BC1C568DE18E}"/>
              </a:ext>
            </a:extLst>
          </p:cNvPr>
          <p:cNvSpPr>
            <a:spLocks noGrp="1"/>
          </p:cNvSpPr>
          <p:nvPr/>
        </p:nvSpPr>
        <p:spPr>
          <a:xfrm>
            <a:off x="8029575" y="2009775"/>
            <a:ext cx="3476625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Dogovor o udeležencih</a:t>
            </a:r>
          </a:p>
        </p:txBody>
      </p:sp>
      <p:sp>
        <p:nvSpPr>
          <p:cNvPr id="8" name="Oddelki in predznanje">
            <a:extLst>
              <a:ext uri="{FF2B5EF4-FFF2-40B4-BE49-F238E27FC236}">
                <a16:creationId xmlns:a16="http://schemas.microsoft.com/office/drawing/2014/main" id="{1D19BE0A-9A0F-453E-ABCE-5328EF7271AF}"/>
              </a:ext>
            </a:extLst>
          </p:cNvPr>
          <p:cNvSpPr>
            <a:spLocks noGrp="1"/>
          </p:cNvSpPr>
          <p:nvPr/>
        </p:nvSpPr>
        <p:spPr>
          <a:xfrm>
            <a:off x="8029575" y="2505075"/>
            <a:ext cx="34956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Oddelki in predznanje</a:t>
            </a:r>
          </a:p>
        </p:txBody>
      </p:sp>
      <p:sp>
        <p:nvSpPr>
          <p:cNvPr id="9" name="02">
            <a:extLst>
              <a:ext uri="{FF2B5EF4-FFF2-40B4-BE49-F238E27FC236}">
                <a16:creationId xmlns:a16="http://schemas.microsoft.com/office/drawing/2014/main" id="{DCFB2339-34DB-4CC9-8B83-44F7EDB9DF24}"/>
              </a:ext>
            </a:extLst>
          </p:cNvPr>
          <p:cNvSpPr>
            <a:spLocks noGrp="1"/>
          </p:cNvSpPr>
          <p:nvPr/>
        </p:nvSpPr>
        <p:spPr>
          <a:xfrm>
            <a:off x="7143750" y="3171825"/>
            <a:ext cx="6858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Uskladitev izvedbe">
            <a:extLst>
              <a:ext uri="{FF2B5EF4-FFF2-40B4-BE49-F238E27FC236}">
                <a16:creationId xmlns:a16="http://schemas.microsoft.com/office/drawing/2014/main" id="{0042DC10-E10B-4468-B464-FA2C33B3B006}"/>
              </a:ext>
            </a:extLst>
          </p:cNvPr>
          <p:cNvSpPr>
            <a:spLocks noGrp="1"/>
          </p:cNvSpPr>
          <p:nvPr/>
        </p:nvSpPr>
        <p:spPr>
          <a:xfrm>
            <a:off x="8029575" y="3171825"/>
            <a:ext cx="3476625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Uskladitev izvedbe</a:t>
            </a:r>
          </a:p>
        </p:txBody>
      </p:sp>
      <p:sp>
        <p:nvSpPr>
          <p:cNvPr id="11" name="Tedenski termin in dostop do gradiv">
            <a:extLst>
              <a:ext uri="{FF2B5EF4-FFF2-40B4-BE49-F238E27FC236}">
                <a16:creationId xmlns:a16="http://schemas.microsoft.com/office/drawing/2014/main" id="{3A9B60AE-C33E-4BD3-90C2-0184A95C1EF5}"/>
              </a:ext>
            </a:extLst>
          </p:cNvPr>
          <p:cNvSpPr>
            <a:spLocks noGrp="1"/>
          </p:cNvSpPr>
          <p:nvPr/>
        </p:nvSpPr>
        <p:spPr>
          <a:xfrm>
            <a:off x="8029575" y="3667125"/>
            <a:ext cx="34956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Tedenski termin in dostop do gradiv</a:t>
            </a:r>
          </a:p>
        </p:txBody>
      </p:sp>
      <p:sp>
        <p:nvSpPr>
          <p:cNvPr id="12" name="03">
            <a:extLst>
              <a:ext uri="{FF2B5EF4-FFF2-40B4-BE49-F238E27FC236}">
                <a16:creationId xmlns:a16="http://schemas.microsoft.com/office/drawing/2014/main" id="{FB6C2245-DE73-4BBA-8DAC-F524A2FAB0C4}"/>
              </a:ext>
            </a:extLst>
          </p:cNvPr>
          <p:cNvSpPr>
            <a:spLocks noGrp="1"/>
          </p:cNvSpPr>
          <p:nvPr/>
        </p:nvSpPr>
        <p:spPr>
          <a:xfrm>
            <a:off x="7143750" y="4333875"/>
            <a:ext cx="685800" cy="4191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00" b="1">
                <a:solidFill>
                  <a:srgbClr val="C92635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9263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Potrditev začetka">
            <a:extLst>
              <a:ext uri="{FF2B5EF4-FFF2-40B4-BE49-F238E27FC236}">
                <a16:creationId xmlns:a16="http://schemas.microsoft.com/office/drawing/2014/main" id="{A9644AEC-4C72-4EDE-82CE-53E9586AD3A7}"/>
              </a:ext>
            </a:extLst>
          </p:cNvPr>
          <p:cNvSpPr>
            <a:spLocks noGrp="1"/>
          </p:cNvSpPr>
          <p:nvPr/>
        </p:nvSpPr>
        <p:spPr>
          <a:xfrm>
            <a:off x="8029575" y="4333875"/>
            <a:ext cx="3476625" cy="476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Potrditev začetka</a:t>
            </a:r>
          </a:p>
        </p:txBody>
      </p:sp>
      <p:sp>
        <p:nvSpPr>
          <p:cNvPr id="14" name="Nosilec programa in spremljanje napredka">
            <a:extLst>
              <a:ext uri="{FF2B5EF4-FFF2-40B4-BE49-F238E27FC236}">
                <a16:creationId xmlns:a16="http://schemas.microsoft.com/office/drawing/2014/main" id="{DE6D2FB6-AD2D-4A36-9988-48A1B7BE5EF7}"/>
              </a:ext>
            </a:extLst>
          </p:cNvPr>
          <p:cNvSpPr>
            <a:spLocks noGrp="1"/>
          </p:cNvSpPr>
          <p:nvPr/>
        </p:nvSpPr>
        <p:spPr>
          <a:xfrm>
            <a:off x="8029575" y="4829175"/>
            <a:ext cx="3495675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65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Nosilec programa in spremljanje napredka</a:t>
            </a:r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40DB9F7A-CA7D-4906-9EE6-19EE90A7863F}"/>
              </a:ext>
            </a:extLst>
          </p:cNvPr>
          <p:cNvSpPr>
            <a:spLocks noGrp="1"/>
          </p:cNvSpPr>
          <p:nvPr/>
        </p:nvSpPr>
        <p:spPr>
          <a:xfrm>
            <a:off x="609600" y="4819650"/>
            <a:ext cx="6019800" cy="0"/>
          </a:xfrm>
          <a:prstGeom prst="line">
            <a:avLst/>
          </a:prstGeom>
          <a:noFill/>
          <a:ln w="9525">
            <a:solidFill>
              <a:srgbClr val="DEDFE1"/>
            </a:solidFill>
          </a:ln>
        </p:spPr>
        <p:txBody>
          <a:bodyPr/>
          <a:lstStyle/>
          <a:p>
            <a:endParaRPr lang="en-SI"/>
          </a:p>
        </p:txBody>
      </p:sp>
      <p:sp>
        <p:nvSpPr>
          <p:cNvPr id="16" name="Cilj: samozavestnejša ekipa&#10;in odgovornejša upor">
            <a:extLst>
              <a:ext uri="{FF2B5EF4-FFF2-40B4-BE49-F238E27FC236}">
                <a16:creationId xmlns:a16="http://schemas.microsoft.com/office/drawing/2014/main" id="{075ADB88-A0C3-4CBA-95FF-617B92A815E7}"/>
              </a:ext>
            </a:extLst>
          </p:cNvPr>
          <p:cNvSpPr>
            <a:spLocks noGrp="1"/>
          </p:cNvSpPr>
          <p:nvPr/>
        </p:nvSpPr>
        <p:spPr>
          <a:xfrm>
            <a:off x="609600" y="5067300"/>
            <a:ext cx="6191250" cy="8667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Cilj: samozavestnejša ekipa</a:t>
            </a:r>
          </a:p>
          <a:p>
            <a:pPr>
              <a:def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24252A"/>
                </a:solidFill>
                <a:latin typeface="DejaVu Sans"/>
                <a:ea typeface="DejaVu Sans"/>
                <a:cs typeface="DejaVu Sans"/>
              </a:rPr>
              <a:t>in odgovornejša uporaba AI</a:t>
            </a:r>
          </a:p>
        </p:txBody>
      </p:sp>
      <p:sp>
        <p:nvSpPr>
          <p:cNvPr id="17" name="Usposabljanje podpira AI pismenost, ne nadomešča">
            <a:extLst>
              <a:ext uri="{FF2B5EF4-FFF2-40B4-BE49-F238E27FC236}">
                <a16:creationId xmlns:a16="http://schemas.microsoft.com/office/drawing/2014/main" id="{94862B1A-A39C-4A4F-9035-0367FF517281}"/>
              </a:ext>
            </a:extLst>
          </p:cNvPr>
          <p:cNvSpPr>
            <a:spLocks noGrp="1"/>
          </p:cNvSpPr>
          <p:nvPr/>
        </p:nvSpPr>
        <p:spPr>
          <a:xfrm>
            <a:off x="609600" y="5991225"/>
            <a:ext cx="10763250" cy="238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00" b="0">
                <a:solidFill>
                  <a:srgbClr val="62646B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2646B"/>
                </a:solidFill>
                <a:latin typeface="DejaVu Sans"/>
                <a:ea typeface="DejaVu Sans"/>
                <a:cs typeface="DejaVu Sans"/>
              </a:rPr>
              <a:t>Usposabljanje podpira AI pismenost, ne nadomešča presoje pravne skladnosti.</a:t>
            </a:r>
          </a:p>
        </p:txBody>
      </p:sp>
    </p:spTree>
    <p:extLst>
      <p:ext uri="{BB962C8B-B14F-4D97-AF65-F5344CB8AC3E}">
        <p14:creationId xmlns:p14="http://schemas.microsoft.com/office/powerpoint/2010/main" val="1991699244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1161</Words>
  <Application>Microsoft Office PowerPoint</Application>
  <PresentationFormat>Widescreen</PresentationFormat>
  <Paragraphs>204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DejaVu Sans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Gregor Jemec</dc:creator>
  <cp:lastModifiedBy>Gregor Jemec</cp:lastModifiedBy>
  <cp:revision>1</cp:revision>
  <dcterms:created xsi:type="dcterms:W3CDTF">2026-10-12T12:48:05Z</dcterms:created>
  <dcterms:modified xsi:type="dcterms:W3CDTF">2026-10-12T13:47:15Z</dcterms:modified>
</cp:coreProperties>
</file>